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  <p:sldMasterId id="2147493479" r:id="rId6"/>
    <p:sldMasterId id="2147493492" r:id="rId7"/>
    <p:sldMasterId id="2147493512" r:id="rId8"/>
  </p:sldMasterIdLst>
  <p:notesMasterIdLst>
    <p:notesMasterId r:id="rId19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265" r:id="rId17"/>
    <p:sldId id="26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26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m/d/yy</c:formatCode>
                <c:ptCount val="3"/>
                <c:pt idx="0">
                  <c:v>38683</c:v>
                </c:pt>
                <c:pt idx="1">
                  <c:v>40509</c:v>
                </c:pt>
                <c:pt idx="2">
                  <c:v>42335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m/d/yy</c:formatCode>
                <c:ptCount val="3"/>
                <c:pt idx="0">
                  <c:v>38683</c:v>
                </c:pt>
                <c:pt idx="1">
                  <c:v>40509</c:v>
                </c:pt>
                <c:pt idx="2">
                  <c:v>42335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</c:v>
                </c:pt>
                <c:pt idx="1">
                  <c:v>27</c:v>
                </c:pt>
                <c:pt idx="2">
                  <c:v>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13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m/d/yy</c:formatCode>
                <c:ptCount val="3"/>
                <c:pt idx="0">
                  <c:v>38683</c:v>
                </c:pt>
                <c:pt idx="1">
                  <c:v>40509</c:v>
                </c:pt>
                <c:pt idx="2">
                  <c:v>42335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m/d/yy</c:formatCode>
                <c:ptCount val="3"/>
                <c:pt idx="0">
                  <c:v>38683</c:v>
                </c:pt>
                <c:pt idx="1">
                  <c:v>40509</c:v>
                </c:pt>
                <c:pt idx="2">
                  <c:v>42335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37</c:v>
                </c:pt>
                <c:pt idx="1">
                  <c:v>14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1334528"/>
        <c:axId val="321337664"/>
      </c:lineChart>
      <c:dateAx>
        <c:axId val="32133452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321337664"/>
        <c:crosses val="autoZero"/>
        <c:auto val="1"/>
        <c:lblOffset val="100"/>
        <c:baseTimeUnit val="years"/>
      </c:dateAx>
      <c:valAx>
        <c:axId val="3213376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321334528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800">
          <a:solidFill>
            <a:schemeClr val="bg1">
              <a:lumMod val="75000"/>
            </a:schemeClr>
          </a:solidFill>
          <a:latin typeface="Source Sans Pro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6AD54-F86B-7641-A5E9-46032AB5A5AC}" type="datetimeFigureOut">
              <a:rPr lang="en-US" smtClean="0"/>
              <a:t>1/14/2016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80234-EB66-AA42-A5C8-28C4DD7B881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50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Comissao</a:t>
            </a:r>
            <a:r>
              <a:rPr lang="pt-BR" dirty="0" smtClean="0"/>
              <a:t>:</a:t>
            </a:r>
            <a:r>
              <a:rPr lang="pt-BR" baseline="0" dirty="0" smtClean="0"/>
              <a:t> 10 dias parecer favorável ou não. 20 dias defesa Dilma.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0234-EB66-AA42-A5C8-28C4DD7B881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88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Maioria simples: metade mais um de no </a:t>
            </a:r>
            <a:r>
              <a:rPr lang="pt-BR" dirty="0" err="1" smtClean="0"/>
              <a:t>minimo</a:t>
            </a:r>
            <a:r>
              <a:rPr lang="pt-BR" dirty="0" smtClean="0"/>
              <a:t> 41.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0234-EB66-AA42-A5C8-28C4DD7B881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370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0234-EB66-AA42-A5C8-28C4DD7B881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80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4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7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9C04C079-7F5F-4255-A626-46765369A455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7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2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721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98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86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1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8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8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9C04C079-7F5F-4255-A626-46765369A455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57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51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1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87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3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8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6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2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6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8" y="243435"/>
            <a:ext cx="8035926" cy="323835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6268" y="608901"/>
            <a:ext cx="8035926" cy="171338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4437070" y="-106737"/>
            <a:ext cx="309112" cy="213473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A268-54B5-E240-A411-19DDC3444F7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3014-67B0-D843-AD86-596B28C50854}" type="slidenum">
              <a:rPr lang="pt-BR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9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A268-54B5-E240-A411-19DDC3444F7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3014-67B0-D843-AD86-596B28C50854}" type="slidenum">
              <a:rPr lang="pt-BR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30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A268-54B5-E240-A411-19DDC3444F7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3014-67B0-D843-AD86-596B28C50854}" type="slidenum">
              <a:rPr lang="pt-BR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1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A268-54B5-E240-A411-19DDC3444F7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3014-67B0-D843-AD86-596B28C50854}" type="slidenum">
              <a:rPr lang="pt-BR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9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A268-54B5-E240-A411-19DDC3444F7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3014-67B0-D843-AD86-596B28C50854}" type="slidenum">
              <a:rPr lang="pt-BR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2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A268-54B5-E240-A411-19DDC3444F7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3014-67B0-D843-AD86-596B28C50854}" type="slidenum">
              <a:rPr lang="pt-BR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74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A268-54B5-E240-A411-19DDC3444F7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3014-67B0-D843-AD86-596B28C50854}" type="slidenum">
              <a:rPr lang="pt-BR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35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A268-54B5-E240-A411-19DDC3444F7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3014-67B0-D843-AD86-596B28C50854}" type="slidenum">
              <a:rPr lang="pt-BR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A268-54B5-E240-A411-19DDC3444F7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3014-67B0-D843-AD86-596B28C50854}" type="slidenum">
              <a:rPr lang="pt-BR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3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A268-54B5-E240-A411-19DDC3444F7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3014-67B0-D843-AD86-596B28C50854}" type="slidenum">
              <a:rPr lang="pt-BR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A268-54B5-E240-A411-19DDC3444F7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3014-67B0-D843-AD86-596B28C50854}" type="slidenum">
              <a:rPr lang="pt-BR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71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eric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76268" y="679943"/>
            <a:ext cx="8035926" cy="323835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1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76268" y="1045408"/>
            <a:ext cx="8035926" cy="171338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3844" y="1511240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01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226336" y="1498599"/>
            <a:ext cx="3006999" cy="25376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26336" y="1772281"/>
            <a:ext cx="3006999" cy="61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002699" y="1511240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02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605191" y="1498599"/>
            <a:ext cx="3006999" cy="25376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605191" y="1772281"/>
            <a:ext cx="3006999" cy="61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23844" y="2628840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03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226336" y="2616199"/>
            <a:ext cx="3006999" cy="25376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26336" y="2889882"/>
            <a:ext cx="3006999" cy="61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002699" y="2628840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4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5605191" y="2616199"/>
            <a:ext cx="3006999" cy="25376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605191" y="2889882"/>
            <a:ext cx="3006999" cy="61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15377" y="3737973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5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05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217870" y="3725333"/>
            <a:ext cx="3006999" cy="25376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217870" y="3999015"/>
            <a:ext cx="3006999" cy="61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5002699" y="3737973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6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06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5605191" y="3725333"/>
            <a:ext cx="3006999" cy="25376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605191" y="3999015"/>
            <a:ext cx="3006999" cy="61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8" y="243435"/>
            <a:ext cx="8035926" cy="323835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Four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6268" y="608901"/>
            <a:ext cx="8035926" cy="171338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4437070" y="-106737"/>
            <a:ext cx="309112" cy="213473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13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76266" y="1126064"/>
            <a:ext cx="1989137" cy="2226737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9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2591329" y="1126064"/>
            <a:ext cx="1989137" cy="2226737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0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4602244" y="1126064"/>
            <a:ext cx="1989137" cy="2226737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1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6623053" y="1126064"/>
            <a:ext cx="1989137" cy="2226737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76262" y="3445261"/>
            <a:ext cx="1989138" cy="171338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76266" y="3624853"/>
            <a:ext cx="1989137" cy="3037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76266" y="3938118"/>
            <a:ext cx="1989137" cy="4815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45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591326" y="3445261"/>
            <a:ext cx="1989138" cy="171338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91329" y="3624853"/>
            <a:ext cx="1989137" cy="3037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591329" y="3938118"/>
            <a:ext cx="1989137" cy="4815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48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602242" y="3445261"/>
            <a:ext cx="1989138" cy="171338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4602244" y="3624853"/>
            <a:ext cx="1989137" cy="3037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602244" y="3938118"/>
            <a:ext cx="1989137" cy="4815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6623050" y="3445261"/>
            <a:ext cx="1989138" cy="171338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623053" y="3624853"/>
            <a:ext cx="1989137" cy="3037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6623053" y="3938118"/>
            <a:ext cx="1989137" cy="4815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905117" y="4428109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363669" y="4428109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822221" y="4428109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2911713" y="4428109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3370266" y="4428109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9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828818" y="4428109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0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4939564" y="4428109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5398116" y="4428109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5856668" y="4428109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3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968838" y="4428109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4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7427391" y="4428109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7885942" y="4428109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30390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4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4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4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4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4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138" grpId="0"/>
      <p:bldP spid="139" grpId="0"/>
      <p:bldP spid="140" grpId="0"/>
      <p:bldP spid="141" grpId="0"/>
      <p:bldP spid="14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ve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8" y="243435"/>
            <a:ext cx="8035926" cy="323835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Five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6268" y="608901"/>
            <a:ext cx="8035926" cy="171338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4437070" y="-106737"/>
            <a:ext cx="309112" cy="213473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16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76265" y="1126064"/>
            <a:ext cx="1541764" cy="2226737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6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2184931" y="1126064"/>
            <a:ext cx="1541764" cy="2226737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802064" y="1126064"/>
            <a:ext cx="1541764" cy="2226737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8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5436131" y="1126064"/>
            <a:ext cx="1541764" cy="2226737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9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7069078" y="1126064"/>
            <a:ext cx="1541764" cy="2226737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76266" y="3445261"/>
            <a:ext cx="1541765" cy="171338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76265" y="3624853"/>
            <a:ext cx="1541764" cy="3037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76265" y="3938118"/>
            <a:ext cx="1541764" cy="4815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184932" y="3445261"/>
            <a:ext cx="1541765" cy="171338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184931" y="3624853"/>
            <a:ext cx="1541764" cy="3037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184931" y="3938118"/>
            <a:ext cx="1541764" cy="4815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802065" y="3445261"/>
            <a:ext cx="1541765" cy="171338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7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3802064" y="3624853"/>
            <a:ext cx="1541764" cy="3037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3802064" y="3938118"/>
            <a:ext cx="1541764" cy="4815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436132" y="3445261"/>
            <a:ext cx="1541765" cy="171338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5436131" y="3624853"/>
            <a:ext cx="1541764" cy="3037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5436131" y="3938118"/>
            <a:ext cx="1541764" cy="4815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7069078" y="3445261"/>
            <a:ext cx="1541765" cy="171338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7069078" y="3624853"/>
            <a:ext cx="1541764" cy="30372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8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069078" y="3938118"/>
            <a:ext cx="1541764" cy="4815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8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84977" y="4428109"/>
            <a:ext cx="380479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6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143529" y="4428109"/>
            <a:ext cx="380479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02081" y="4428109"/>
            <a:ext cx="380479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2293643" y="4428109"/>
            <a:ext cx="380479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2752195" y="4428109"/>
            <a:ext cx="380479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0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210747" y="4428109"/>
            <a:ext cx="380479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3910776" y="4428109"/>
            <a:ext cx="380479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2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4369328" y="4428109"/>
            <a:ext cx="380479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3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4827879" y="4428109"/>
            <a:ext cx="380479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4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5544843" y="4428109"/>
            <a:ext cx="380479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5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003396" y="4428109"/>
            <a:ext cx="380479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6461947" y="4428109"/>
            <a:ext cx="380479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7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177790" y="4428109"/>
            <a:ext cx="380479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8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7636342" y="4428109"/>
            <a:ext cx="380479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8094894" y="4428109"/>
            <a:ext cx="380479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1382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4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4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4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4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4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4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4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4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4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4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4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4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4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4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4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4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4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4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4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4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4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4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4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165" grpId="0"/>
      <p:bldP spid="166" grpId="0"/>
      <p:bldP spid="167" grpId="0"/>
      <p:bldP spid="168" grpId="0"/>
      <p:bldP spid="169" grpId="0"/>
      <p:bldP spid="17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les images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93833" y="86598"/>
            <a:ext cx="2208635" cy="1524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397350" y="86598"/>
            <a:ext cx="1524000" cy="1524000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02099" y="313684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2010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02098" y="707713"/>
            <a:ext cx="1934360" cy="648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</a:t>
            </a:r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4005858" y="86598"/>
            <a:ext cx="2865451" cy="1524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801539" y="664475"/>
            <a:ext cx="1102370" cy="33978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JUNE 2011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633803" y="283184"/>
            <a:ext cx="1999320" cy="1102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</a:t>
            </a:r>
            <a:r>
              <a:rPr lang="en-US" dirty="0" err="1" smtClean="0"/>
              <a:t>quamnullam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 </a:t>
            </a:r>
            <a:r>
              <a:rPr lang="en-US" dirty="0" err="1" smtClean="0"/>
              <a:t>zacomic</a:t>
            </a:r>
            <a:r>
              <a:rPr lang="en-US" dirty="0" smtClean="0"/>
              <a:t> project for this year and the next.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957921" y="86598"/>
            <a:ext cx="2042626" cy="1524000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1" name="Rounded Rectangle 40"/>
          <p:cNvSpPr/>
          <p:nvPr userDrawn="1"/>
        </p:nvSpPr>
        <p:spPr>
          <a:xfrm>
            <a:off x="93831" y="1688644"/>
            <a:ext cx="2856128" cy="97421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106635" y="2003990"/>
            <a:ext cx="649478" cy="33978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2012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660650" y="1849648"/>
            <a:ext cx="1934360" cy="648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</a:t>
            </a:r>
            <a:endParaRPr lang="en-US" dirty="0"/>
          </a:p>
        </p:txBody>
      </p:sp>
      <p:sp>
        <p:nvSpPr>
          <p:cNvPr id="44" name="Rounded Rectangle 43"/>
          <p:cNvSpPr/>
          <p:nvPr userDrawn="1"/>
        </p:nvSpPr>
        <p:spPr>
          <a:xfrm>
            <a:off x="3089337" y="1688643"/>
            <a:ext cx="2302466" cy="2025541"/>
          </a:xfrm>
          <a:prstGeom prst="round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3291435" y="1915728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2013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291435" y="2309759"/>
            <a:ext cx="1934360" cy="124018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dictum.</a:t>
            </a:r>
          </a:p>
          <a:p>
            <a:pPr lvl="0"/>
            <a:r>
              <a:rPr lang="en-US" dirty="0" err="1" smtClean="0"/>
              <a:t>quamnullam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 </a:t>
            </a:r>
            <a:r>
              <a:rPr lang="en-US" dirty="0" err="1" smtClean="0"/>
              <a:t>zacomic</a:t>
            </a:r>
            <a:r>
              <a:rPr lang="en-US" dirty="0" smtClean="0"/>
              <a:t> project for this year and the next.</a:t>
            </a:r>
            <a:endParaRPr lang="en-US" dirty="0"/>
          </a:p>
        </p:txBody>
      </p:sp>
      <p:sp>
        <p:nvSpPr>
          <p:cNvPr id="62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5499933" y="1688643"/>
            <a:ext cx="3500614" cy="202554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3" name="Rounded Rectangle 62"/>
          <p:cNvSpPr/>
          <p:nvPr userDrawn="1"/>
        </p:nvSpPr>
        <p:spPr>
          <a:xfrm>
            <a:off x="93831" y="2739969"/>
            <a:ext cx="2856128" cy="974216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106635" y="3055314"/>
            <a:ext cx="649478" cy="33978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2014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60650" y="2900973"/>
            <a:ext cx="1934360" cy="648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</a:t>
            </a:r>
            <a:endParaRPr lang="en-US" dirty="0"/>
          </a:p>
        </p:txBody>
      </p:sp>
      <p:sp>
        <p:nvSpPr>
          <p:cNvPr id="66" name="Rounded Rectangle 65"/>
          <p:cNvSpPr/>
          <p:nvPr userDrawn="1"/>
        </p:nvSpPr>
        <p:spPr>
          <a:xfrm>
            <a:off x="84509" y="3810269"/>
            <a:ext cx="4173970" cy="1226790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-40430" y="4265465"/>
            <a:ext cx="943608" cy="33978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MAY 2015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712455" y="3963554"/>
            <a:ext cx="3416105" cy="9436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</a:t>
            </a:r>
            <a:r>
              <a:rPr lang="en-US" dirty="0" err="1" smtClean="0"/>
              <a:t>quamnullam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projec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projec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dictum </a:t>
            </a:r>
            <a:r>
              <a:rPr lang="en-US" dirty="0" err="1" smtClean="0"/>
              <a:t>quamnullam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4373962" y="3810268"/>
            <a:ext cx="1017841" cy="1226790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0" name="Rounded Rectangle 69"/>
          <p:cNvSpPr/>
          <p:nvPr userDrawn="1"/>
        </p:nvSpPr>
        <p:spPr>
          <a:xfrm>
            <a:off x="5499933" y="3810270"/>
            <a:ext cx="3500614" cy="1226789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0" hasCustomPrompt="1"/>
          </p:nvPr>
        </p:nvSpPr>
        <p:spPr>
          <a:xfrm rot="16200000">
            <a:off x="5251545" y="4253516"/>
            <a:ext cx="1024226" cy="33978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AUG 2015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091791" y="3913039"/>
            <a:ext cx="2742749" cy="10735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projec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projec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dictum </a:t>
            </a:r>
            <a:r>
              <a:rPr lang="en-US" dirty="0" err="1" smtClean="0"/>
              <a:t>quamnullam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place rata </a:t>
            </a:r>
            <a:r>
              <a:rPr lang="en-US" dirty="0" err="1" smtClean="0"/>
              <a:t>utor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"/>
                            </p:stCondLst>
                            <p:childTnLst>
                              <p:par>
                                <p:cTn id="7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900"/>
                            </p:stCondLst>
                            <p:childTnLst>
                              <p:par>
                                <p:cTn id="10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/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41" grpId="0" animBg="1"/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/>
      <p:bldP spid="63" grpId="0" animBg="1"/>
      <p:bldP spid="6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/>
      <p:bldP spid="6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/>
      <p:bldP spid="70" grpId="0" animBg="1"/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circle data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 userDrawn="1"/>
        </p:nvSpPr>
        <p:spPr>
          <a:xfrm>
            <a:off x="1" y="-1"/>
            <a:ext cx="9144000" cy="26123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76268" y="679943"/>
            <a:ext cx="8035926" cy="323835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2</a:t>
            </a: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76268" y="1045408"/>
            <a:ext cx="8035926" cy="171338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0" name="Rounded Rectangle 69"/>
          <p:cNvSpPr/>
          <p:nvPr userDrawn="1"/>
        </p:nvSpPr>
        <p:spPr>
          <a:xfrm>
            <a:off x="599167" y="1525458"/>
            <a:ext cx="2126049" cy="21260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98" y="1865418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7" y="2212336"/>
            <a:ext cx="1646335" cy="25376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36577" y="2486018"/>
            <a:ext cx="1646335" cy="7180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74" name="Rounded Rectangle 73"/>
          <p:cNvSpPr/>
          <p:nvPr userDrawn="1"/>
        </p:nvSpPr>
        <p:spPr>
          <a:xfrm>
            <a:off x="2547962" y="1525458"/>
            <a:ext cx="2126049" cy="212604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366593" y="1865418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785372" y="2212336"/>
            <a:ext cx="1646335" cy="25376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785372" y="2486018"/>
            <a:ext cx="1646335" cy="7180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25629" y="1525458"/>
            <a:ext cx="2126049" cy="212604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344261" y="1865418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763040" y="2212336"/>
            <a:ext cx="1646335" cy="25376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763040" y="2486018"/>
            <a:ext cx="1646335" cy="7180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6481550" y="1525458"/>
            <a:ext cx="2126049" cy="212604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300181" y="1865418"/>
            <a:ext cx="458553" cy="33970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718960" y="2212336"/>
            <a:ext cx="1646335" cy="25376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718960" y="2486018"/>
            <a:ext cx="1646335" cy="7180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870611" y="3822181"/>
            <a:ext cx="5400000" cy="194066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870611" y="4084126"/>
            <a:ext cx="5400000" cy="155762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88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52920" y="4289980"/>
            <a:ext cx="7985528" cy="588320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7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  <p:bldP spid="8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8" y="243435"/>
            <a:ext cx="8035926" cy="323835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6268" y="608901"/>
            <a:ext cx="8035926" cy="171338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4437070" y="-106737"/>
            <a:ext cx="309112" cy="213473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55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with imag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8" y="243435"/>
            <a:ext cx="8035926" cy="323835"/>
          </a:xfrm>
          <a:prstGeom prst="rect">
            <a:avLst/>
          </a:prstGeom>
        </p:spPr>
        <p:txBody>
          <a:bodyPr vert="horz" lIns="0" tIns="38946" rIns="0" bIns="38946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6268" y="608900"/>
            <a:ext cx="8035926" cy="171338"/>
          </a:xfrm>
          <a:prstGeom prst="rect">
            <a:avLst/>
          </a:prstGeom>
        </p:spPr>
        <p:txBody>
          <a:bodyPr vert="horz" lIns="0" tIns="38946" rIns="0" bIns="38946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4437070" y="-106737"/>
            <a:ext cx="309112" cy="213473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76263" y="1897070"/>
            <a:ext cx="3944938" cy="2150003"/>
          </a:xfrm>
          <a:prstGeom prst="rect">
            <a:avLst/>
          </a:prstGeom>
        </p:spPr>
        <p:txBody>
          <a:bodyPr vert="horz" lIns="91400" tIns="45700" rIns="91400" bIns="457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700593" y="1897070"/>
            <a:ext cx="3911598" cy="2150003"/>
          </a:xfrm>
          <a:prstGeom prst="rect">
            <a:avLst/>
          </a:prstGeom>
        </p:spPr>
        <p:txBody>
          <a:bodyPr vert="horz" lIns="91400" tIns="45700" rIns="91400" bIns="457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8" y="1092193"/>
            <a:ext cx="8035926" cy="6434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76261" y="4156418"/>
            <a:ext cx="3944940" cy="171338"/>
          </a:xfrm>
          <a:prstGeom prst="rect">
            <a:avLst/>
          </a:prstGeom>
        </p:spPr>
        <p:txBody>
          <a:bodyPr vert="horz" lIns="0" tIns="38946" rIns="0" bIns="38946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76263" y="4378345"/>
            <a:ext cx="3944938" cy="4730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00593" y="4156418"/>
            <a:ext cx="3911599" cy="171338"/>
          </a:xfrm>
          <a:prstGeom prst="rect">
            <a:avLst/>
          </a:prstGeom>
        </p:spPr>
        <p:txBody>
          <a:bodyPr vert="horz" lIns="0" tIns="38946" rIns="0" bIns="38946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700593" y="4378345"/>
            <a:ext cx="3911598" cy="4730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6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12" grpId="0"/>
      <p:bldP spid="15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ck Slide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82439" y="1638129"/>
            <a:ext cx="3321321" cy="576627"/>
          </a:xfrm>
          <a:prstGeom prst="rect">
            <a:avLst/>
          </a:prstGeom>
          <a:solidFill>
            <a:schemeClr val="accent3"/>
          </a:solidFill>
        </p:spPr>
        <p:txBody>
          <a:bodyPr vert="horz" lIns="134964" tIns="38946" rIns="0" bIns="38946" anchor="ctr"/>
          <a:lstStyle>
            <a:lvl1pPr marL="0" indent="0" algn="l">
              <a:lnSpc>
                <a:spcPct val="100000"/>
              </a:lnSpc>
              <a:spcBef>
                <a:spcPts val="187"/>
              </a:spcBef>
              <a:buNone/>
              <a:defRPr sz="3400" b="0" baseline="0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 smtClean="0"/>
              <a:t>THE BEST WAY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82440" y="2287605"/>
            <a:ext cx="2281963" cy="576627"/>
          </a:xfrm>
          <a:prstGeom prst="rect">
            <a:avLst/>
          </a:prstGeom>
          <a:solidFill>
            <a:schemeClr val="accent2"/>
          </a:solidFill>
        </p:spPr>
        <p:txBody>
          <a:bodyPr vert="horz" lIns="134964" tIns="38946" rIns="0" bIns="38946" anchor="ctr"/>
          <a:lstStyle>
            <a:lvl1pPr marL="0" indent="0" algn="l">
              <a:lnSpc>
                <a:spcPct val="100000"/>
              </a:lnSpc>
              <a:spcBef>
                <a:spcPts val="187"/>
              </a:spcBef>
              <a:buNone/>
              <a:defRPr sz="3400" b="0" baseline="0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 smtClean="0"/>
              <a:t>TO CLOSE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82439" y="2936397"/>
            <a:ext cx="3530636" cy="576627"/>
          </a:xfrm>
          <a:prstGeom prst="rect">
            <a:avLst/>
          </a:prstGeom>
          <a:solidFill>
            <a:schemeClr val="accent3"/>
          </a:solidFill>
        </p:spPr>
        <p:txBody>
          <a:bodyPr vert="horz" lIns="134964" tIns="38946" rIns="0" bIns="38946" anchor="ctr"/>
          <a:lstStyle>
            <a:lvl1pPr marL="0" indent="0" algn="l">
              <a:lnSpc>
                <a:spcPct val="100000"/>
              </a:lnSpc>
              <a:spcBef>
                <a:spcPts val="187"/>
              </a:spcBef>
              <a:buNone/>
              <a:defRPr sz="3400" b="0" baseline="0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 smtClean="0"/>
              <a:t>YOUR BUSINESS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3888165" y="1630227"/>
            <a:ext cx="4758712" cy="58453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2851016" y="2280389"/>
            <a:ext cx="5795861" cy="58453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4106906" y="2939442"/>
            <a:ext cx="4539971" cy="58453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54170" y="2292322"/>
            <a:ext cx="4418421" cy="543044"/>
          </a:xfrm>
          <a:prstGeom prst="rect">
            <a:avLst/>
          </a:prstGeom>
        </p:spPr>
        <p:txBody>
          <a:bodyPr vert="horz" lIns="0" tIns="45700" rIns="0" bIns="45700"/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7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5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9C04C079-7F5F-4255-A626-46765369A455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4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37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1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96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0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39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64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6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78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31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0" r:id="rId1"/>
    <p:sldLayoutId id="2147493481" r:id="rId2"/>
    <p:sldLayoutId id="2147493482" r:id="rId3"/>
    <p:sldLayoutId id="2147493483" r:id="rId4"/>
    <p:sldLayoutId id="2147493484" r:id="rId5"/>
    <p:sldLayoutId id="2147493485" r:id="rId6"/>
    <p:sldLayoutId id="2147493486" r:id="rId7"/>
    <p:sldLayoutId id="2147493487" r:id="rId8"/>
    <p:sldLayoutId id="2147493488" r:id="rId9"/>
    <p:sldLayoutId id="2147493489" r:id="rId10"/>
    <p:sldLayoutId id="2147493490" r:id="rId11"/>
    <p:sldLayoutId id="2147493491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CA268-54B5-E240-A411-19DDC3444F7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1/14/2016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3014-67B0-D843-AD86-596B28C50854}" type="slidenum">
              <a:rPr lang="pt-BR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pt-B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6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3" r:id="rId1"/>
    <p:sldLayoutId id="2147493494" r:id="rId2"/>
    <p:sldLayoutId id="2147493495" r:id="rId3"/>
    <p:sldLayoutId id="2147493496" r:id="rId4"/>
    <p:sldLayoutId id="2147493497" r:id="rId5"/>
    <p:sldLayoutId id="2147493498" r:id="rId6"/>
    <p:sldLayoutId id="2147493499" r:id="rId7"/>
    <p:sldLayoutId id="2147493500" r:id="rId8"/>
    <p:sldLayoutId id="2147493501" r:id="rId9"/>
    <p:sldLayoutId id="2147493502" r:id="rId10"/>
    <p:sldLayoutId id="2147493503" r:id="rId11"/>
    <p:sldLayoutId id="2147493504" r:id="rId12"/>
    <p:sldLayoutId id="2147493505" r:id="rId13"/>
    <p:sldLayoutId id="2147493506" r:id="rId14"/>
    <p:sldLayoutId id="2147493507" r:id="rId15"/>
    <p:sldLayoutId id="2147493508" r:id="rId16"/>
    <p:sldLayoutId id="2147493509" r:id="rId17"/>
    <p:sldLayoutId id="2147493510" r:id="rId18"/>
    <p:sldLayoutId id="2147493511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1/14/2016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381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3" r:id="rId1"/>
    <p:sldLayoutId id="2147493514" r:id="rId2"/>
    <p:sldLayoutId id="2147493515" r:id="rId3"/>
    <p:sldLayoutId id="2147493516" r:id="rId4"/>
    <p:sldLayoutId id="2147493517" r:id="rId5"/>
    <p:sldLayoutId id="2147493518" r:id="rId6"/>
    <p:sldLayoutId id="2147493519" r:id="rId7"/>
    <p:sldLayoutId id="2147493520" r:id="rId8"/>
    <p:sldLayoutId id="2147493521" r:id="rId9"/>
    <p:sldLayoutId id="2147493522" r:id="rId10"/>
    <p:sldLayoutId id="214749352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.pn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12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67000" y="1962150"/>
            <a:ext cx="3733800" cy="52863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ExtraLight" pitchFamily="34" charset="0"/>
                <a:ea typeface="Open Sans" pitchFamily="34" charset="0"/>
                <a:cs typeface="Open Sans" pitchFamily="34" charset="0"/>
              </a:rPr>
              <a:t>Brazil 2016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Source Sans Pro ExtraLight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57400" y="2800350"/>
            <a:ext cx="4953000" cy="342900"/>
          </a:xfrm>
        </p:spPr>
        <p:txBody>
          <a:bodyPr>
            <a:noAutofit/>
          </a:bodyPr>
          <a:lstStyle/>
          <a:p>
            <a:r>
              <a:rPr lang="en-US" sz="2400" spc="-15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Political Overview</a:t>
            </a:r>
            <a:endParaRPr lang="en-US" sz="2400" spc="-150" dirty="0">
              <a:solidFill>
                <a:schemeClr val="bg1">
                  <a:lumMod val="65000"/>
                </a:schemeClr>
              </a:solidFill>
              <a:latin typeface="Source Sans Pro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86200" y="2647950"/>
            <a:ext cx="2362200" cy="158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67000" y="1910286"/>
            <a:ext cx="2209800" cy="158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title 4"/>
          <p:cNvSpPr txBox="1">
            <a:spLocks/>
          </p:cNvSpPr>
          <p:nvPr/>
        </p:nvSpPr>
        <p:spPr>
          <a:xfrm>
            <a:off x="2057400" y="3181350"/>
            <a:ext cx="4953000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30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Lucas de Aragão // Arko Advice</a:t>
            </a:r>
            <a:endParaRPr kumimoji="0" lang="en-US" sz="1200" b="0" i="0" u="none" strike="noStrike" kern="1200" cap="none" spc="30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pic>
        <p:nvPicPr>
          <p:cNvPr id="7" name="Picture 6" descr="Logo_Arko_2015_M_Preto_transp.png"/>
          <p:cNvPicPr>
            <a:picLocks noChangeAspect="1"/>
          </p:cNvPicPr>
          <p:nvPr/>
        </p:nvPicPr>
        <p:blipFill>
          <a:blip r:embed="rId2" cstate="print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20038"/>
            <a:ext cx="1884289" cy="3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4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738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What to expect in 2016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6451" y="3105150"/>
            <a:ext cx="1211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itchFamily="34" charset="0"/>
              </a:rPr>
              <a:t>Impeachment</a:t>
            </a:r>
          </a:p>
          <a:p>
            <a:r>
              <a:rPr lang="ms-MY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itchFamily="34" charset="0"/>
              </a:rPr>
              <a:t>Proceedings</a:t>
            </a:r>
            <a:endParaRPr lang="ms-MY" sz="1200" b="1" dirty="0">
              <a:solidFill>
                <a:schemeClr val="tx1">
                  <a:lumMod val="50000"/>
                  <a:lumOff val="50000"/>
                </a:schemeClr>
              </a:solidFill>
              <a:latin typeface="Source Sans Pro Light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18658" y="3105150"/>
            <a:ext cx="1211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itchFamily="34" charset="0"/>
              </a:rPr>
              <a:t>Cunha’s Future</a:t>
            </a:r>
            <a:endParaRPr lang="ms-MY" sz="1200" b="1" dirty="0">
              <a:solidFill>
                <a:schemeClr val="tx1">
                  <a:lumMod val="50000"/>
                  <a:lumOff val="50000"/>
                </a:schemeClr>
              </a:solidFill>
              <a:latin typeface="Source Sans Pro Light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54492" y="3105150"/>
            <a:ext cx="15405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itchFamily="34" charset="0"/>
              </a:rPr>
              <a:t>Economic Measures</a:t>
            </a:r>
            <a:endParaRPr lang="ms-MY" sz="1200" b="1" dirty="0">
              <a:solidFill>
                <a:schemeClr val="tx1">
                  <a:lumMod val="50000"/>
                  <a:lumOff val="50000"/>
                </a:schemeClr>
              </a:solidFill>
              <a:latin typeface="Source Sans Pro Light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06187" y="3105150"/>
            <a:ext cx="14288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itchFamily="34" charset="0"/>
              </a:rPr>
              <a:t>Municipal Elections</a:t>
            </a:r>
            <a:endParaRPr lang="ms-MY" sz="1200" b="1" dirty="0">
              <a:solidFill>
                <a:schemeClr val="tx1">
                  <a:lumMod val="50000"/>
                  <a:lumOff val="50000"/>
                </a:schemeClr>
              </a:solidFill>
              <a:latin typeface="Source Sans Pro Light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501018" y="3105150"/>
            <a:ext cx="1211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itchFamily="34" charset="0"/>
              </a:rPr>
              <a:t>Lava-Jato</a:t>
            </a:r>
            <a:endParaRPr lang="ms-MY" sz="1200" b="1" dirty="0">
              <a:solidFill>
                <a:schemeClr val="tx1">
                  <a:lumMod val="50000"/>
                  <a:lumOff val="50000"/>
                </a:schemeClr>
              </a:solidFill>
              <a:latin typeface="Source Sans Pro Light" pitchFamily="34" charset="0"/>
            </a:endParaRPr>
          </a:p>
        </p:txBody>
      </p:sp>
      <p:sp>
        <p:nvSpPr>
          <p:cNvPr id="11" name="Oval 10"/>
          <p:cNvSpPr/>
          <p:nvPr/>
        </p:nvSpPr>
        <p:spPr bwMode="gray">
          <a:xfrm>
            <a:off x="5741736" y="1504950"/>
            <a:ext cx="1128486" cy="1128486"/>
          </a:xfrm>
          <a:prstGeom prst="ellipse">
            <a:avLst/>
          </a:prstGeom>
          <a:solidFill>
            <a:schemeClr val="accent4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 bwMode="gray">
          <a:xfrm>
            <a:off x="457200" y="1504950"/>
            <a:ext cx="1128486" cy="1128486"/>
          </a:xfrm>
          <a:prstGeom prst="ellipse">
            <a:avLst/>
          </a:prstGeom>
          <a:solidFill>
            <a:schemeClr val="accent2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 bwMode="gray">
          <a:xfrm>
            <a:off x="2173317" y="1504950"/>
            <a:ext cx="1128486" cy="1128486"/>
          </a:xfrm>
          <a:prstGeom prst="ellipse">
            <a:avLst/>
          </a:prstGeom>
          <a:solidFill>
            <a:schemeClr val="accent6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 bwMode="gray">
          <a:xfrm>
            <a:off x="7372016" y="1504950"/>
            <a:ext cx="1128486" cy="1128486"/>
          </a:xfrm>
          <a:prstGeom prst="ellipse">
            <a:avLst/>
          </a:prstGeom>
          <a:solidFill>
            <a:schemeClr val="accent3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 bwMode="gray">
          <a:xfrm>
            <a:off x="3991323" y="1504950"/>
            <a:ext cx="1128486" cy="1128486"/>
          </a:xfrm>
          <a:prstGeom prst="ellipse">
            <a:avLst/>
          </a:prstGeom>
          <a:solidFill>
            <a:schemeClr val="accent1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Pentagon 67"/>
          <p:cNvSpPr/>
          <p:nvPr/>
        </p:nvSpPr>
        <p:spPr>
          <a:xfrm>
            <a:off x="8458200" y="4781550"/>
            <a:ext cx="381000" cy="2286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Source Sans Pro" pitchFamily="34" charset="0"/>
              </a:rPr>
              <a:t>56</a:t>
            </a:r>
            <a:endParaRPr lang="en-US" sz="1000" dirty="0">
              <a:latin typeface="Source Sans Pro" pitchFamily="34" charset="0"/>
            </a:endParaRPr>
          </a:p>
        </p:txBody>
      </p:sp>
      <p:pic>
        <p:nvPicPr>
          <p:cNvPr id="2" name="Picture 1" descr="disli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4" y="1745993"/>
            <a:ext cx="643819" cy="643819"/>
          </a:xfrm>
          <a:prstGeom prst="rect">
            <a:avLst/>
          </a:prstGeom>
        </p:spPr>
      </p:pic>
      <p:pic>
        <p:nvPicPr>
          <p:cNvPr id="3" name="Picture 2" descr="fu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11" y="1851763"/>
            <a:ext cx="432278" cy="432278"/>
          </a:xfrm>
          <a:prstGeom prst="rect">
            <a:avLst/>
          </a:prstGeom>
        </p:spPr>
      </p:pic>
      <p:pic>
        <p:nvPicPr>
          <p:cNvPr id="6" name="Picture 5" descr="beari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08" y="1878220"/>
            <a:ext cx="344090" cy="344090"/>
          </a:xfrm>
          <a:prstGeom prst="rect">
            <a:avLst/>
          </a:prstGeom>
        </p:spPr>
      </p:pic>
      <p:pic>
        <p:nvPicPr>
          <p:cNvPr id="12" name="Picture 11" descr="checked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81" y="1860582"/>
            <a:ext cx="405714" cy="405714"/>
          </a:xfrm>
          <a:prstGeom prst="rect">
            <a:avLst/>
          </a:prstGeom>
        </p:spPr>
      </p:pic>
      <p:pic>
        <p:nvPicPr>
          <p:cNvPr id="13" name="Picture 12" descr="gara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53" y="1851763"/>
            <a:ext cx="432143" cy="43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38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Source Sans Pro" pitchFamily="34" charset="0"/>
              </a:rPr>
              <a:t>Impeachment Timeline</a:t>
            </a:r>
            <a:endParaRPr lang="en-US" sz="28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 defTabSz="914400">
              <a:spcBef>
                <a:spcPct val="20000"/>
              </a:spcBef>
            </a:pPr>
            <a:r>
              <a:rPr lang="ms-MY" sz="1200" dirty="0" smtClean="0">
                <a:solidFill>
                  <a:prstClr val="white"/>
                </a:solidFill>
                <a:latin typeface="Source Sans Pro Light" pitchFamily="34" charset="0"/>
              </a:rPr>
              <a:t>The Next Steps of the Process</a:t>
            </a:r>
            <a:endParaRPr lang="en-US" sz="1200" b="1" dirty="0">
              <a:solidFill>
                <a:prstClr val="white"/>
              </a:solidFill>
              <a:latin typeface="Source Sans Pro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2820194" y="3790156"/>
            <a:ext cx="3352006" cy="794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Extract 6"/>
          <p:cNvSpPr/>
          <p:nvPr/>
        </p:nvSpPr>
        <p:spPr>
          <a:xfrm rot="16200000">
            <a:off x="4572000" y="1962150"/>
            <a:ext cx="255814" cy="255814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lowchart: Extract 7"/>
          <p:cNvSpPr/>
          <p:nvPr/>
        </p:nvSpPr>
        <p:spPr>
          <a:xfrm rot="5400000">
            <a:off x="4191000" y="3333750"/>
            <a:ext cx="244928" cy="244928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2012607"/>
            <a:ext cx="1981200" cy="612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215"/>
              </a:spcBef>
            </a:pPr>
            <a:endParaRPr lang="ms-MY" sz="800" dirty="0">
              <a:solidFill>
                <a:prstClr val="white"/>
              </a:solidFill>
              <a:latin typeface="Source Sans Pro Light" pitchFamily="34" charset="0"/>
            </a:endParaRPr>
          </a:p>
          <a:p>
            <a:pPr defTabSz="914400">
              <a:spcBef>
                <a:spcPts val="215"/>
              </a:spcBef>
            </a:pPr>
            <a:r>
              <a:rPr lang="ms-MY" sz="800" dirty="0" smtClean="0">
                <a:solidFill>
                  <a:prstClr val="white"/>
                </a:solidFill>
                <a:latin typeface="Source Sans Pro Light" pitchFamily="34" charset="0"/>
              </a:rPr>
              <a:t>65 members to be decided according to proportional party representation. Should be concluded early March.</a:t>
            </a:r>
            <a:endParaRPr lang="ms-MY" sz="800" dirty="0">
              <a:solidFill>
                <a:prstClr val="white"/>
              </a:solidFill>
              <a:latin typeface="Source Sans Pro Ligh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1571633"/>
            <a:ext cx="1905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ms-MY" dirty="0" smtClean="0">
                <a:solidFill>
                  <a:prstClr val="white"/>
                </a:solidFill>
                <a:latin typeface="Source Sans Pro" pitchFamily="34" charset="0"/>
              </a:rPr>
              <a:t>Special Committee</a:t>
            </a:r>
            <a:endParaRPr lang="ms-MY" dirty="0">
              <a:solidFill>
                <a:prstClr val="white"/>
              </a:solidFill>
              <a:latin typeface="Source Sans Pro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" y="3394359"/>
            <a:ext cx="198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spcBef>
                <a:spcPts val="215"/>
              </a:spcBef>
            </a:pPr>
            <a:r>
              <a:rPr lang="ms-MY" sz="800" dirty="0" smtClean="0">
                <a:solidFill>
                  <a:prstClr val="white"/>
                </a:solidFill>
                <a:latin typeface="Source Sans Pro Light" pitchFamily="34" charset="0"/>
              </a:rPr>
              <a:t>If 2/3, or 342 Congressmen, vote for her impeachment, process reaches the Senate. Should be concluded end of March</a:t>
            </a:r>
            <a:endParaRPr lang="ms-MY" sz="800" dirty="0">
              <a:solidFill>
                <a:prstClr val="white"/>
              </a:solidFill>
              <a:latin typeface="Source Sans Pro Light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3764" y="2781868"/>
            <a:ext cx="1846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/>
            <a:r>
              <a:rPr lang="ms-MY" dirty="0" smtClean="0">
                <a:solidFill>
                  <a:prstClr val="white"/>
                </a:solidFill>
                <a:latin typeface="Source Sans Pro" pitchFamily="34" charset="0"/>
              </a:rPr>
              <a:t>Voting on the House Floor</a:t>
            </a:r>
            <a:endParaRPr lang="ms-MY" dirty="0">
              <a:solidFill>
                <a:prstClr val="white"/>
              </a:solidFill>
              <a:latin typeface="Source Sans Pro" pitchFamily="34" charset="0"/>
            </a:endParaRPr>
          </a:p>
        </p:txBody>
      </p:sp>
      <p:sp>
        <p:nvSpPr>
          <p:cNvPr id="23" name="AutoShape 59"/>
          <p:cNvSpPr>
            <a:spLocks/>
          </p:cNvSpPr>
          <p:nvPr/>
        </p:nvSpPr>
        <p:spPr bwMode="auto">
          <a:xfrm>
            <a:off x="2909410" y="2884621"/>
            <a:ext cx="1029078" cy="1027322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" name="AutoShape 59"/>
          <p:cNvSpPr>
            <a:spLocks/>
          </p:cNvSpPr>
          <p:nvPr/>
        </p:nvSpPr>
        <p:spPr bwMode="auto">
          <a:xfrm>
            <a:off x="5172706" y="1753289"/>
            <a:ext cx="1029078" cy="1027322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" name="Picture 32" descr="Logo_Arko_2015_M_Preto_transp.png"/>
          <p:cNvPicPr>
            <a:picLocks noChangeAspect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20038"/>
            <a:ext cx="1884289" cy="3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/>
      <p:bldP spid="24" grpId="0"/>
      <p:bldP spid="25" grpId="0"/>
      <p:bldP spid="23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lbow Connector 7"/>
          <p:cNvCxnSpPr/>
          <p:nvPr/>
        </p:nvCxnSpPr>
        <p:spPr>
          <a:xfrm rot="16200000" flipH="1">
            <a:off x="3752850" y="742950"/>
            <a:ext cx="5143500" cy="3657600"/>
          </a:xfrm>
          <a:prstGeom prst="bentConnector3">
            <a:avLst>
              <a:gd name="adj1" fmla="val 10423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1"/>
          <p:cNvSpPr>
            <a:spLocks noEditPoints="1"/>
          </p:cNvSpPr>
          <p:nvPr/>
        </p:nvSpPr>
        <p:spPr bwMode="auto">
          <a:xfrm>
            <a:off x="6324600" y="1047750"/>
            <a:ext cx="1087128" cy="1090564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Flowchart: Extract 11"/>
          <p:cNvSpPr/>
          <p:nvPr/>
        </p:nvSpPr>
        <p:spPr>
          <a:xfrm rot="5400000">
            <a:off x="7848600" y="1428750"/>
            <a:ext cx="244928" cy="244928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Flowchart: Extract 12"/>
          <p:cNvSpPr/>
          <p:nvPr/>
        </p:nvSpPr>
        <p:spPr>
          <a:xfrm rot="5400000">
            <a:off x="7848600" y="3333750"/>
            <a:ext cx="244928" cy="244928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1831662"/>
            <a:ext cx="19812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spcBef>
                <a:spcPts val="215"/>
              </a:spcBef>
            </a:pPr>
            <a:r>
              <a:rPr lang="ms-MY" sz="800" dirty="0" smtClean="0">
                <a:solidFill>
                  <a:prstClr val="white"/>
                </a:solidFill>
                <a:latin typeface="Source Sans Pro Light" pitchFamily="34" charset="0"/>
              </a:rPr>
              <a:t>A simply majority vote decides if impeachment process should be opened. If approved, Dilma is temporarily removed from power. This stage should take 45 days.</a:t>
            </a:r>
            <a:endParaRPr lang="ms-MY" sz="800" dirty="0">
              <a:solidFill>
                <a:prstClr val="white"/>
              </a:solidFill>
              <a:latin typeface="Source Sans Pro Ligh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81528" y="1200150"/>
            <a:ext cx="1813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/>
            <a:r>
              <a:rPr lang="ms-MY" dirty="0" smtClean="0">
                <a:solidFill>
                  <a:prstClr val="white"/>
                </a:solidFill>
                <a:latin typeface="Source Sans Pro" pitchFamily="34" charset="0"/>
              </a:rPr>
              <a:t>First Senate Vote</a:t>
            </a:r>
            <a:endParaRPr lang="ms-MY" dirty="0">
              <a:solidFill>
                <a:prstClr val="white"/>
              </a:solidFill>
              <a:latin typeface="Source Sans Pro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0" y="3447734"/>
            <a:ext cx="19812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spcBef>
                <a:spcPts val="215"/>
              </a:spcBef>
            </a:pPr>
            <a:r>
              <a:rPr lang="ms-MY" sz="800" dirty="0" smtClean="0">
                <a:solidFill>
                  <a:prstClr val="white"/>
                </a:solidFill>
                <a:latin typeface="Source Sans Pro Light" pitchFamily="34" charset="0"/>
              </a:rPr>
              <a:t>Last vote. If 2/3, or 54 Senators, decide in favor of the impeachment, Dilma is no longer the President of Brazil. This stage should also take 45 days. </a:t>
            </a:r>
            <a:endParaRPr lang="ms-MY" sz="800" dirty="0">
              <a:solidFill>
                <a:prstClr val="white"/>
              </a:solidFill>
              <a:latin typeface="Source Sans Pro Ligh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1528" y="2771507"/>
            <a:ext cx="1813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/>
            <a:r>
              <a:rPr lang="ms-MY" dirty="0" smtClean="0">
                <a:solidFill>
                  <a:prstClr val="white"/>
                </a:solidFill>
                <a:latin typeface="Source Sans Pro" pitchFamily="34" charset="0"/>
              </a:rPr>
              <a:t>Second Senate Vote</a:t>
            </a:r>
            <a:endParaRPr lang="ms-MY" dirty="0">
              <a:solidFill>
                <a:prstClr val="white"/>
              </a:solidFill>
              <a:latin typeface="Source Sans Pro" pitchFamily="34" charset="0"/>
            </a:endParaRPr>
          </a:p>
        </p:txBody>
      </p:sp>
      <p:sp>
        <p:nvSpPr>
          <p:cNvPr id="14" name="Freeform 21"/>
          <p:cNvSpPr>
            <a:spLocks noEditPoints="1"/>
          </p:cNvSpPr>
          <p:nvPr/>
        </p:nvSpPr>
        <p:spPr bwMode="auto">
          <a:xfrm>
            <a:off x="6324600" y="3028950"/>
            <a:ext cx="1087128" cy="1090564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" name="Picture 18" descr="Logo_Arko_2015_M_Preto_transp.png"/>
          <p:cNvPicPr>
            <a:picLocks noChangeAspect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84762"/>
            <a:ext cx="1884289" cy="3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" y="2853096"/>
            <a:ext cx="1818213" cy="1172048"/>
            <a:chOff x="2814" y="1405"/>
            <a:chExt cx="2052" cy="151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3664485" y="2102219"/>
            <a:ext cx="1818213" cy="1922925"/>
            <a:chOff x="2814" y="1405"/>
            <a:chExt cx="2052" cy="151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2436130" y="2209783"/>
            <a:ext cx="1818213" cy="1815361"/>
            <a:chOff x="2814" y="1405"/>
            <a:chExt cx="2052" cy="1510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rgbClr val="93CDDD">
                <a:alpha val="9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7325787" y="1220849"/>
            <a:ext cx="1818213" cy="2804295"/>
            <a:chOff x="2814" y="1405"/>
            <a:chExt cx="2052" cy="1510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rgbClr val="FF0000">
                <a:alpha val="9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4905289" y="2027277"/>
            <a:ext cx="1818213" cy="1997867"/>
            <a:chOff x="2814" y="1405"/>
            <a:chExt cx="2052" cy="1510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1214439" y="2505056"/>
            <a:ext cx="1818213" cy="1520087"/>
            <a:chOff x="2814" y="1405"/>
            <a:chExt cx="2052" cy="1510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4"/>
          <p:cNvGrpSpPr>
            <a:grpSpLocks noChangeAspect="1"/>
          </p:cNvGrpSpPr>
          <p:nvPr/>
        </p:nvGrpSpPr>
        <p:grpSpPr bwMode="auto">
          <a:xfrm rot="10800000">
            <a:off x="4298704" y="1348317"/>
            <a:ext cx="516787" cy="623334"/>
            <a:chOff x="347" y="3344"/>
            <a:chExt cx="586" cy="707"/>
          </a:xfrm>
          <a:solidFill>
            <a:schemeClr val="accent2"/>
          </a:solidFill>
        </p:grpSpPr>
        <p:sp>
          <p:nvSpPr>
            <p:cNvPr id="37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54%</a:t>
              </a:r>
              <a:endParaRPr lang="en-US" sz="1200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Lato Regular"/>
                <a:cs typeface="Lato Regular"/>
              </a:endParaRPr>
            </a:p>
          </p:txBody>
        </p:sp>
      </p:grpSp>
      <p:grpSp>
        <p:nvGrpSpPr>
          <p:cNvPr id="39" name="Group 4"/>
          <p:cNvGrpSpPr>
            <a:grpSpLocks noChangeAspect="1"/>
          </p:cNvGrpSpPr>
          <p:nvPr/>
        </p:nvGrpSpPr>
        <p:grpSpPr bwMode="auto">
          <a:xfrm rot="10800000">
            <a:off x="3086843" y="1424953"/>
            <a:ext cx="516787" cy="623334"/>
            <a:chOff x="347" y="3344"/>
            <a:chExt cx="586" cy="707"/>
          </a:xfrm>
          <a:solidFill>
            <a:srgbClr val="93CDDD"/>
          </a:solidFill>
        </p:grpSpPr>
        <p:sp>
          <p:nvSpPr>
            <p:cNvPr id="40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53%</a:t>
              </a:r>
              <a:endParaRPr lang="en-US" sz="1200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Lato Regular"/>
                <a:cs typeface="Lato Regular"/>
              </a:endParaRPr>
            </a:p>
          </p:txBody>
        </p:sp>
      </p:grpSp>
      <p:grpSp>
        <p:nvGrpSpPr>
          <p:cNvPr id="42" name="Group 4"/>
          <p:cNvGrpSpPr>
            <a:grpSpLocks noChangeAspect="1"/>
          </p:cNvGrpSpPr>
          <p:nvPr/>
        </p:nvGrpSpPr>
        <p:grpSpPr bwMode="auto">
          <a:xfrm rot="10800000">
            <a:off x="7976500" y="537142"/>
            <a:ext cx="516787" cy="623334"/>
            <a:chOff x="347" y="3344"/>
            <a:chExt cx="586" cy="707"/>
          </a:xfrm>
          <a:solidFill>
            <a:srgbClr val="FF0000"/>
          </a:solidFill>
        </p:grpSpPr>
        <p:sp>
          <p:nvSpPr>
            <p:cNvPr id="4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75%</a:t>
              </a:r>
              <a:endParaRPr lang="en-US" sz="1200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Lato Regular"/>
                <a:cs typeface="Lato Regular"/>
              </a:endParaRPr>
            </a:p>
          </p:txBody>
        </p:sp>
      </p:grpSp>
      <p:grpSp>
        <p:nvGrpSpPr>
          <p:cNvPr id="45" name="Group 4"/>
          <p:cNvGrpSpPr>
            <a:grpSpLocks noChangeAspect="1"/>
          </p:cNvGrpSpPr>
          <p:nvPr/>
        </p:nvGrpSpPr>
        <p:grpSpPr bwMode="auto">
          <a:xfrm rot="10800000">
            <a:off x="5556002" y="1220849"/>
            <a:ext cx="516787" cy="623334"/>
            <a:chOff x="347" y="3344"/>
            <a:chExt cx="586" cy="707"/>
          </a:xfrm>
          <a:solidFill>
            <a:schemeClr val="accent5"/>
          </a:solidFill>
        </p:grpSpPr>
        <p:sp>
          <p:nvSpPr>
            <p:cNvPr id="4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57%</a:t>
              </a:r>
              <a:endParaRPr lang="en-US" sz="1200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Lato Regular"/>
                <a:cs typeface="Lato Regular"/>
              </a:endParaRPr>
            </a:p>
          </p:txBody>
        </p:sp>
      </p:grpSp>
      <p:grpSp>
        <p:nvGrpSpPr>
          <p:cNvPr id="48" name="Group 4"/>
          <p:cNvGrpSpPr>
            <a:grpSpLocks noChangeAspect="1"/>
          </p:cNvGrpSpPr>
          <p:nvPr/>
        </p:nvGrpSpPr>
        <p:grpSpPr bwMode="auto">
          <a:xfrm rot="10800000">
            <a:off x="1865152" y="1676913"/>
            <a:ext cx="516787" cy="623334"/>
            <a:chOff x="347" y="3344"/>
            <a:chExt cx="586" cy="707"/>
          </a:xfrm>
          <a:solidFill>
            <a:schemeClr val="accent6"/>
          </a:solidFill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45%</a:t>
              </a:r>
              <a:endParaRPr lang="en-US" sz="1200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Lato Regular"/>
                <a:cs typeface="Lato Regular"/>
              </a:endParaRPr>
            </a:p>
          </p:txBody>
        </p:sp>
      </p:grpSp>
      <p:grpSp>
        <p:nvGrpSpPr>
          <p:cNvPr id="57" name="Group 4"/>
          <p:cNvGrpSpPr>
            <a:grpSpLocks noChangeAspect="1"/>
          </p:cNvGrpSpPr>
          <p:nvPr/>
        </p:nvGrpSpPr>
        <p:grpSpPr bwMode="auto">
          <a:xfrm rot="10800000">
            <a:off x="661045" y="1949397"/>
            <a:ext cx="516787" cy="623334"/>
            <a:chOff x="347" y="3344"/>
            <a:chExt cx="586" cy="707"/>
          </a:xfrm>
          <a:solidFill>
            <a:schemeClr val="accent1"/>
          </a:solidFill>
        </p:grpSpPr>
        <p:sp>
          <p:nvSpPr>
            <p:cNvPr id="5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40%</a:t>
              </a:r>
              <a:endParaRPr lang="en-US" sz="1200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Lato Regular"/>
                <a:cs typeface="Lato Regular"/>
              </a:endParaRPr>
            </a:p>
          </p:txBody>
        </p:sp>
      </p:grpSp>
      <p:cxnSp>
        <p:nvCxnSpPr>
          <p:cNvPr id="60" name="Straight Connector 59"/>
          <p:cNvCxnSpPr/>
          <p:nvPr/>
        </p:nvCxnSpPr>
        <p:spPr>
          <a:xfrm flipV="1">
            <a:off x="909106" y="4024598"/>
            <a:ext cx="0" cy="406645"/>
          </a:xfrm>
          <a:prstGeom prst="line">
            <a:avLst/>
          </a:prstGeom>
          <a:ln w="57150" cmpd="sng">
            <a:solidFill>
              <a:srgbClr val="0564B8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32"/>
          <p:cNvSpPr txBox="1">
            <a:spLocks/>
          </p:cNvSpPr>
          <p:nvPr/>
        </p:nvSpPr>
        <p:spPr>
          <a:xfrm>
            <a:off x="450620" y="4576733"/>
            <a:ext cx="937634" cy="293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cs typeface="Lato Regular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2123546" y="4024598"/>
            <a:ext cx="0" cy="406645"/>
          </a:xfrm>
          <a:prstGeom prst="line">
            <a:avLst/>
          </a:prstGeom>
          <a:ln w="57150" cmpd="sng">
            <a:solidFill>
              <a:srgbClr val="637C9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32"/>
          <p:cNvSpPr txBox="1">
            <a:spLocks/>
          </p:cNvSpPr>
          <p:nvPr/>
        </p:nvSpPr>
        <p:spPr>
          <a:xfrm>
            <a:off x="1665060" y="4576733"/>
            <a:ext cx="937634" cy="293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PTB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cs typeface="Lato Regular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3358647" y="4024598"/>
            <a:ext cx="0" cy="406645"/>
          </a:xfrm>
          <a:prstGeom prst="line">
            <a:avLst/>
          </a:prstGeom>
          <a:ln w="57150" cmpd="sng">
            <a:solidFill>
              <a:srgbClr val="0564B8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32"/>
          <p:cNvSpPr txBox="1">
            <a:spLocks/>
          </p:cNvSpPr>
          <p:nvPr/>
        </p:nvSpPr>
        <p:spPr>
          <a:xfrm>
            <a:off x="2900160" y="4576733"/>
            <a:ext cx="937634" cy="293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PMDB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cs typeface="Lato Regular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4583414" y="4024598"/>
            <a:ext cx="0" cy="406645"/>
          </a:xfrm>
          <a:prstGeom prst="line">
            <a:avLst/>
          </a:prstGeom>
          <a:ln w="57150" cmpd="sng">
            <a:solidFill>
              <a:srgbClr val="637C9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32"/>
          <p:cNvSpPr txBox="1">
            <a:spLocks/>
          </p:cNvSpPr>
          <p:nvPr/>
        </p:nvSpPr>
        <p:spPr>
          <a:xfrm>
            <a:off x="4124928" y="4576733"/>
            <a:ext cx="937634" cy="293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PSD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cs typeface="Lato Regular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5808184" y="4024598"/>
            <a:ext cx="0" cy="406645"/>
          </a:xfrm>
          <a:prstGeom prst="line">
            <a:avLst/>
          </a:prstGeom>
          <a:ln w="57150" cmpd="sng">
            <a:solidFill>
              <a:srgbClr val="0564B8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32"/>
          <p:cNvSpPr txBox="1">
            <a:spLocks/>
          </p:cNvSpPr>
          <p:nvPr/>
        </p:nvSpPr>
        <p:spPr>
          <a:xfrm>
            <a:off x="5349698" y="4576733"/>
            <a:ext cx="937634" cy="293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PR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cs typeface="Lato Regular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7032953" y="4024598"/>
            <a:ext cx="0" cy="406645"/>
          </a:xfrm>
          <a:prstGeom prst="line">
            <a:avLst/>
          </a:prstGeom>
          <a:ln w="57150" cmpd="sng">
            <a:solidFill>
              <a:srgbClr val="637C9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32"/>
          <p:cNvSpPr txBox="1">
            <a:spLocks/>
          </p:cNvSpPr>
          <p:nvPr/>
        </p:nvSpPr>
        <p:spPr>
          <a:xfrm>
            <a:off x="6574468" y="4576733"/>
            <a:ext cx="937634" cy="293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PRB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cs typeface="Lato Regular"/>
            </a:endParaRPr>
          </a:p>
        </p:txBody>
      </p:sp>
      <p:grpSp>
        <p:nvGrpSpPr>
          <p:cNvPr id="76" name="Group 4"/>
          <p:cNvGrpSpPr>
            <a:grpSpLocks noChangeAspect="1"/>
          </p:cNvGrpSpPr>
          <p:nvPr/>
        </p:nvGrpSpPr>
        <p:grpSpPr bwMode="auto">
          <a:xfrm>
            <a:off x="6123846" y="1661679"/>
            <a:ext cx="1818213" cy="2363466"/>
            <a:chOff x="2814" y="1405"/>
            <a:chExt cx="2052" cy="1510"/>
          </a:xfrm>
        </p:grpSpPr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 rot="10800000">
            <a:off x="6773828" y="925012"/>
            <a:ext cx="516787" cy="623334"/>
            <a:chOff x="347" y="3344"/>
            <a:chExt cx="586" cy="707"/>
          </a:xfrm>
          <a:solidFill>
            <a:schemeClr val="accent3">
              <a:lumMod val="75000"/>
            </a:schemeClr>
          </a:solidFill>
        </p:grpSpPr>
        <p:sp>
          <p:nvSpPr>
            <p:cNvPr id="80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63%</a:t>
              </a:r>
              <a:endParaRPr lang="en-US" sz="1200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81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Lato Regular"/>
                <a:cs typeface="Lato Regular"/>
              </a:endParaRPr>
            </a:p>
          </p:txBody>
        </p:sp>
      </p:grpSp>
      <p:cxnSp>
        <p:nvCxnSpPr>
          <p:cNvPr id="82" name="Straight Connector 81"/>
          <p:cNvCxnSpPr/>
          <p:nvPr/>
        </p:nvCxnSpPr>
        <p:spPr>
          <a:xfrm flipV="1">
            <a:off x="8234894" y="4024598"/>
            <a:ext cx="0" cy="406645"/>
          </a:xfrm>
          <a:prstGeom prst="line">
            <a:avLst/>
          </a:prstGeom>
          <a:ln w="57150" cmpd="sng">
            <a:solidFill>
              <a:srgbClr val="637C9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32"/>
          <p:cNvSpPr txBox="1">
            <a:spLocks/>
          </p:cNvSpPr>
          <p:nvPr/>
        </p:nvSpPr>
        <p:spPr>
          <a:xfrm>
            <a:off x="7776408" y="4576733"/>
            <a:ext cx="937634" cy="293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PT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85" name="Text Placeholder 32"/>
          <p:cNvSpPr txBox="1">
            <a:spLocks/>
          </p:cNvSpPr>
          <p:nvPr/>
        </p:nvSpPr>
        <p:spPr>
          <a:xfrm>
            <a:off x="440290" y="4576733"/>
            <a:ext cx="937634" cy="293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PP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7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0" dirty="0" smtClean="0">
                <a:latin typeface="Source Sans Pro"/>
                <a:cs typeface="Source Sans Pro"/>
              </a:rPr>
              <a:t>Loyalty of Dilma’s allied base</a:t>
            </a:r>
            <a:endParaRPr lang="en-US" sz="2800" b="0" dirty="0">
              <a:latin typeface="Source Sans Pro"/>
              <a:cs typeface="Source Sans Pro"/>
            </a:endParaRPr>
          </a:p>
        </p:txBody>
      </p:sp>
      <p:pic>
        <p:nvPicPr>
          <p:cNvPr id="75" name="Picture 74" descr="Logo_Arko_2015_M_Preto_transp.png"/>
          <p:cNvPicPr>
            <a:picLocks noChangeAspect="1"/>
          </p:cNvPicPr>
          <p:nvPr/>
        </p:nvPicPr>
        <p:blipFill>
          <a:blip r:embed="rId2" cstate="print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93581"/>
            <a:ext cx="1884289" cy="3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300"/>
                            </p:stCondLst>
                            <p:childTnLst>
                              <p:par>
                                <p:cTn id="7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9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3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7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1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9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3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70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1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5" grpId="0"/>
      <p:bldP spid="67" grpId="0"/>
      <p:bldP spid="69" grpId="0"/>
      <p:bldP spid="71" grpId="0"/>
      <p:bldP spid="83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err="1" smtClean="0"/>
              <a:t>Poor</a:t>
            </a:r>
            <a:r>
              <a:rPr lang="pt-BR" dirty="0" smtClean="0"/>
              <a:t> </a:t>
            </a:r>
            <a:r>
              <a:rPr lang="pt-BR" dirty="0" err="1" smtClean="0"/>
              <a:t>conduction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politics</a:t>
            </a:r>
            <a:r>
              <a:rPr lang="pt-BR" dirty="0" smtClean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first</a:t>
            </a:r>
            <a:r>
              <a:rPr lang="pt-BR" dirty="0"/>
              <a:t> </a:t>
            </a:r>
            <a:r>
              <a:rPr lang="pt-BR" dirty="0" err="1"/>
              <a:t>term</a:t>
            </a:r>
            <a:r>
              <a:rPr lang="pt-BR" dirty="0"/>
              <a:t>, </a:t>
            </a:r>
            <a:r>
              <a:rPr lang="pt-BR" dirty="0" err="1"/>
              <a:t>disregarding</a:t>
            </a:r>
            <a:r>
              <a:rPr lang="pt-BR" dirty="0"/>
              <a:t> dialogue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Congress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VP Michel Temer.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pt-BR" smtClean="0"/>
              <a:t>2.</a:t>
            </a:r>
            <a:endParaRPr lang="pt-B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err="1"/>
              <a:t>Irresponsible</a:t>
            </a:r>
            <a:r>
              <a:rPr lang="pt-BR" dirty="0"/>
              <a:t> fiscal </a:t>
            </a:r>
            <a:r>
              <a:rPr lang="pt-BR" dirty="0" err="1"/>
              <a:t>policy</a:t>
            </a:r>
            <a:r>
              <a:rPr lang="pt-BR" dirty="0"/>
              <a:t> </a:t>
            </a:r>
            <a:r>
              <a:rPr lang="pt-BR" dirty="0" smtClean="0"/>
              <a:t>– </a:t>
            </a:r>
            <a:r>
              <a:rPr lang="pt-BR" dirty="0" err="1"/>
              <a:t>tax</a:t>
            </a:r>
            <a:r>
              <a:rPr lang="pt-BR" dirty="0"/>
              <a:t> </a:t>
            </a:r>
            <a:r>
              <a:rPr lang="pt-BR" dirty="0" err="1" smtClean="0"/>
              <a:t>manuevers</a:t>
            </a:r>
            <a:r>
              <a:rPr lang="pt-BR" dirty="0" smtClean="0"/>
              <a:t> </a:t>
            </a:r>
            <a:r>
              <a:rPr lang="pt-BR" dirty="0"/>
              <a:t>- 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/>
              <a:t>first</a:t>
            </a:r>
            <a:r>
              <a:rPr lang="pt-BR" dirty="0"/>
              <a:t> mandate.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second</a:t>
            </a:r>
            <a:r>
              <a:rPr lang="pt-BR" dirty="0"/>
              <a:t>, </a:t>
            </a:r>
            <a:r>
              <a:rPr lang="pt-BR" dirty="0" err="1" smtClean="0"/>
              <a:t>lack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/>
              <a:t>support</a:t>
            </a:r>
            <a:r>
              <a:rPr lang="pt-BR" dirty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/>
              <a:t>Minister</a:t>
            </a:r>
            <a:r>
              <a:rPr lang="pt-BR" dirty="0"/>
              <a:t> Levy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submission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smtClean="0"/>
              <a:t>budget </a:t>
            </a:r>
            <a:r>
              <a:rPr lang="pt-BR" dirty="0" err="1" smtClean="0"/>
              <a:t>with</a:t>
            </a:r>
            <a:r>
              <a:rPr lang="pt-BR" dirty="0" smtClean="0"/>
              <a:t> a </a:t>
            </a:r>
            <a:r>
              <a:rPr lang="pt-BR" dirty="0" err="1" smtClean="0"/>
              <a:t>deficit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pt-BR" dirty="0"/>
              <a:t>3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660650" y="1849647"/>
            <a:ext cx="1934360" cy="733365"/>
          </a:xfrm>
        </p:spPr>
        <p:txBody>
          <a:bodyPr>
            <a:normAutofit fontScale="92500"/>
          </a:bodyPr>
          <a:lstStyle/>
          <a:p>
            <a:pPr lvl="0"/>
            <a:r>
              <a:rPr lang="pt-BR" dirty="0" err="1"/>
              <a:t>Concentrated</a:t>
            </a:r>
            <a:r>
              <a:rPr lang="pt-BR" dirty="0"/>
              <a:t> </a:t>
            </a:r>
            <a:r>
              <a:rPr lang="pt-BR" dirty="0" err="1"/>
              <a:t>power</a:t>
            </a:r>
            <a:r>
              <a:rPr lang="pt-BR" dirty="0"/>
              <a:t> </a:t>
            </a:r>
            <a:r>
              <a:rPr lang="pt-BR" dirty="0" smtClean="0"/>
              <a:t>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/>
              <a:t>PT. </a:t>
            </a:r>
            <a:r>
              <a:rPr lang="pt-BR" dirty="0" err="1" smtClean="0"/>
              <a:t>Governing</a:t>
            </a:r>
            <a:r>
              <a:rPr lang="pt-BR" dirty="0" smtClean="0"/>
              <a:t> </a:t>
            </a:r>
            <a:r>
              <a:rPr lang="pt-BR" dirty="0" err="1" smtClean="0"/>
              <a:t>coalition</a:t>
            </a:r>
            <a:r>
              <a:rPr lang="pt-BR" dirty="0" smtClean="0"/>
              <a:t> </a:t>
            </a:r>
            <a:r>
              <a:rPr lang="pt-BR" dirty="0" err="1" smtClean="0"/>
              <a:t>without</a:t>
            </a:r>
            <a:r>
              <a:rPr lang="pt-BR" dirty="0" smtClean="0"/>
              <a:t> </a:t>
            </a:r>
            <a:r>
              <a:rPr lang="pt-BR" dirty="0" err="1" smtClean="0"/>
              <a:t>decision-making</a:t>
            </a:r>
            <a:r>
              <a:rPr lang="pt-BR" dirty="0" smtClean="0"/>
              <a:t> </a:t>
            </a:r>
            <a:r>
              <a:rPr lang="pt-BR" dirty="0" err="1" smtClean="0"/>
              <a:t>power</a:t>
            </a:r>
            <a:r>
              <a:rPr lang="pt-BR" dirty="0" smtClean="0"/>
              <a:t>. </a:t>
            </a:r>
            <a:r>
              <a:rPr lang="pt-BR" dirty="0" err="1" smtClean="0"/>
              <a:t>Inner-circle</a:t>
            </a:r>
            <a:r>
              <a:rPr lang="pt-BR" dirty="0" smtClean="0"/>
              <a:t> </a:t>
            </a:r>
            <a:r>
              <a:rPr lang="pt-BR" dirty="0" err="1" smtClean="0"/>
              <a:t>unfit</a:t>
            </a:r>
            <a:r>
              <a:rPr lang="pt-BR" dirty="0" smtClean="0"/>
              <a:t> for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job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pt-BR" dirty="0" smtClean="0"/>
              <a:t>4.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3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PMDB:</a:t>
            </a:r>
          </a:p>
          <a:p>
            <a:pPr marL="171450" lvl="0" indent="-171450">
              <a:buFontTx/>
              <a:buChar char="-"/>
            </a:pPr>
            <a:r>
              <a:rPr lang="pt-BR" dirty="0" err="1" smtClean="0"/>
              <a:t>Poor</a:t>
            </a:r>
            <a:r>
              <a:rPr lang="pt-BR" dirty="0" smtClean="0"/>
              <a:t> </a:t>
            </a:r>
            <a:r>
              <a:rPr lang="pt-BR" dirty="0" err="1" smtClean="0"/>
              <a:t>conduct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election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Eduardo Cunha;</a:t>
            </a:r>
          </a:p>
          <a:p>
            <a:pPr marL="171450" lvl="0" indent="-171450">
              <a:buFontTx/>
              <a:buChar char="-"/>
            </a:pPr>
            <a:r>
              <a:rPr lang="pt-BR" dirty="0" smtClean="0"/>
              <a:t> Alliance </a:t>
            </a:r>
            <a:r>
              <a:rPr lang="pt-BR" dirty="0" err="1" smtClean="0"/>
              <a:t>with</a:t>
            </a:r>
            <a:r>
              <a:rPr lang="pt-BR" dirty="0" smtClean="0"/>
              <a:t> PSD;</a:t>
            </a:r>
          </a:p>
          <a:p>
            <a:pPr marL="171450" lvl="0" indent="-171450">
              <a:buFontTx/>
              <a:buChar char="-"/>
            </a:pPr>
            <a:r>
              <a:rPr lang="pt-BR" dirty="0" err="1" smtClean="0"/>
              <a:t>Isolation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Michel Temer</a:t>
            </a:r>
            <a:endParaRPr lang="pt-B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pt-BR" dirty="0" smtClean="0"/>
              <a:t>5.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6"/>
          </p:nvPr>
        </p:nvSpPr>
        <p:spPr>
          <a:xfrm>
            <a:off x="660650" y="2969624"/>
            <a:ext cx="1934360" cy="648974"/>
          </a:xfrm>
        </p:spPr>
        <p:txBody>
          <a:bodyPr>
            <a:noAutofit/>
          </a:bodyPr>
          <a:lstStyle/>
          <a:p>
            <a:pPr lvl="0" algn="ctr"/>
            <a:r>
              <a:rPr lang="pt-BR" sz="1500" dirty="0" err="1" smtClean="0"/>
              <a:t>Car-Wash</a:t>
            </a:r>
            <a:r>
              <a:rPr lang="pt-BR" sz="1500" dirty="0" smtClean="0"/>
              <a:t> </a:t>
            </a:r>
            <a:r>
              <a:rPr lang="pt-BR" sz="1500" dirty="0" err="1" smtClean="0"/>
              <a:t>Operation</a:t>
            </a:r>
            <a:endParaRPr lang="pt-BR" sz="15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pt-BR" dirty="0" smtClean="0"/>
              <a:t>6.</a:t>
            </a:r>
            <a:endParaRPr lang="pt-B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8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err="1"/>
              <a:t>Continued</a:t>
            </a:r>
            <a:r>
              <a:rPr lang="pt-BR" dirty="0"/>
              <a:t> </a:t>
            </a:r>
            <a:r>
              <a:rPr lang="pt-BR" dirty="0" err="1"/>
              <a:t>adoption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measures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were</a:t>
            </a:r>
            <a:r>
              <a:rPr lang="pt-BR" dirty="0"/>
              <a:t> </a:t>
            </a:r>
            <a:r>
              <a:rPr lang="pt-BR" dirty="0" err="1"/>
              <a:t>contrary</a:t>
            </a:r>
            <a:r>
              <a:rPr lang="pt-BR" dirty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/>
              <a:t>campaign</a:t>
            </a:r>
            <a:r>
              <a:rPr lang="pt-BR" dirty="0"/>
              <a:t> speech, </a:t>
            </a:r>
            <a:r>
              <a:rPr lang="pt-BR" dirty="0" err="1" smtClean="0"/>
              <a:t>such</a:t>
            </a:r>
            <a:r>
              <a:rPr lang="pt-BR" dirty="0" smtClean="0"/>
              <a:t> as </a:t>
            </a:r>
            <a:r>
              <a:rPr lang="pt-BR" dirty="0" err="1"/>
              <a:t>increase</a:t>
            </a:r>
            <a:r>
              <a:rPr lang="pt-BR" dirty="0"/>
              <a:t> in </a:t>
            </a:r>
            <a:r>
              <a:rPr lang="pt-BR" dirty="0" err="1"/>
              <a:t>interest</a:t>
            </a:r>
            <a:r>
              <a:rPr lang="pt-BR" dirty="0"/>
              <a:t> rates, social </a:t>
            </a:r>
            <a:r>
              <a:rPr lang="pt-BR" dirty="0" err="1"/>
              <a:t>welfare</a:t>
            </a:r>
            <a:r>
              <a:rPr lang="pt-BR" dirty="0"/>
              <a:t> </a:t>
            </a:r>
            <a:r>
              <a:rPr lang="pt-BR" dirty="0" err="1"/>
              <a:t>cuts</a:t>
            </a:r>
            <a:r>
              <a:rPr lang="pt-BR" dirty="0"/>
              <a:t>. </a:t>
            </a:r>
            <a:r>
              <a:rPr lang="pt-BR" dirty="0" err="1"/>
              <a:t>Consequent</a:t>
            </a:r>
            <a:r>
              <a:rPr lang="pt-BR" dirty="0"/>
              <a:t> </a:t>
            </a:r>
            <a:r>
              <a:rPr lang="pt-BR" dirty="0" err="1"/>
              <a:t>withdrawal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social </a:t>
            </a:r>
            <a:r>
              <a:rPr lang="pt-BR" dirty="0" err="1"/>
              <a:t>movements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PT.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pt-BR" dirty="0" smtClean="0"/>
              <a:t>7.</a:t>
            </a:r>
            <a:endParaRPr lang="pt-B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/>
          </a:bodyPr>
          <a:lstStyle/>
          <a:p>
            <a:pPr lvl="0"/>
            <a:r>
              <a:rPr lang="pt-BR" sz="1000" dirty="0" err="1"/>
              <a:t>Lack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political</a:t>
            </a:r>
            <a:r>
              <a:rPr lang="pt-BR" sz="1000" dirty="0"/>
              <a:t> </a:t>
            </a:r>
            <a:r>
              <a:rPr lang="pt-BR" sz="1000" dirty="0" err="1"/>
              <a:t>intelligence</a:t>
            </a:r>
            <a:r>
              <a:rPr lang="pt-BR" sz="1000" dirty="0"/>
              <a:t>, </a:t>
            </a:r>
            <a:r>
              <a:rPr lang="pt-BR" sz="1000" dirty="0" err="1"/>
              <a:t>which</a:t>
            </a:r>
            <a:r>
              <a:rPr lang="pt-BR" sz="1000" dirty="0"/>
              <a:t> </a:t>
            </a:r>
            <a:r>
              <a:rPr lang="pt-BR" sz="1000" dirty="0" err="1"/>
              <a:t>led</a:t>
            </a:r>
            <a:r>
              <a:rPr lang="pt-BR" sz="1000" dirty="0"/>
              <a:t> </a:t>
            </a:r>
            <a:r>
              <a:rPr lang="pt-BR" sz="1000" dirty="0" err="1"/>
              <a:t>to</a:t>
            </a:r>
            <a:r>
              <a:rPr lang="pt-BR" sz="1000" dirty="0"/>
              <a:t> </a:t>
            </a:r>
            <a:r>
              <a:rPr lang="pt-BR" sz="1000" dirty="0" err="1"/>
              <a:t>unfulfilled</a:t>
            </a:r>
            <a:r>
              <a:rPr lang="pt-BR" sz="1000" dirty="0"/>
              <a:t> </a:t>
            </a:r>
            <a:r>
              <a:rPr lang="pt-BR" sz="1000" dirty="0" err="1"/>
              <a:t>agreements</a:t>
            </a:r>
            <a:r>
              <a:rPr lang="pt-BR" sz="1000" dirty="0"/>
              <a:t>, </a:t>
            </a:r>
            <a:r>
              <a:rPr lang="pt-BR" sz="1000" dirty="0" err="1"/>
              <a:t>sabotage</a:t>
            </a:r>
            <a:r>
              <a:rPr lang="pt-BR" sz="1000" dirty="0"/>
              <a:t>, </a:t>
            </a:r>
            <a:r>
              <a:rPr lang="pt-BR" sz="1000" dirty="0" err="1"/>
              <a:t>friendly</a:t>
            </a:r>
            <a:r>
              <a:rPr lang="pt-BR" sz="1000" dirty="0"/>
              <a:t> </a:t>
            </a:r>
            <a:r>
              <a:rPr lang="pt-BR" sz="1000" dirty="0" err="1"/>
              <a:t>fire</a:t>
            </a:r>
            <a:r>
              <a:rPr lang="pt-BR" sz="1000" dirty="0"/>
              <a:t>, </a:t>
            </a:r>
            <a:r>
              <a:rPr lang="pt-BR" sz="1000" dirty="0" err="1"/>
              <a:t>urgent</a:t>
            </a:r>
            <a:r>
              <a:rPr lang="pt-BR" sz="1000" dirty="0"/>
              <a:t> </a:t>
            </a:r>
            <a:r>
              <a:rPr lang="pt-BR" sz="1000" dirty="0" err="1"/>
              <a:t>decisions</a:t>
            </a:r>
            <a:r>
              <a:rPr lang="pt-BR" sz="1000" dirty="0"/>
              <a:t> </a:t>
            </a:r>
            <a:r>
              <a:rPr lang="pt-BR" sz="1000" dirty="0" err="1"/>
              <a:t>postponed</a:t>
            </a:r>
            <a:r>
              <a:rPr lang="pt-BR" sz="1000" dirty="0"/>
              <a:t>, etc.</a:t>
            </a:r>
          </a:p>
        </p:txBody>
      </p:sp>
      <p:pic>
        <p:nvPicPr>
          <p:cNvPr id="21" name="Picture Placeholder 20" descr="Dilma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Sérgio-Moro.jpg"/>
          <p:cNvPicPr>
            <a:picLocks noGrp="1" noChangeAspect="1"/>
          </p:cNvPicPr>
          <p:nvPr>
            <p:ph type="pic" sz="quarter" idx="3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csm_eduardo-cunha-2_464f8f7f542.jpg"/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563" y="3810000"/>
            <a:ext cx="1017587" cy="1227138"/>
          </a:xfrm>
        </p:spPr>
      </p:pic>
      <p:sp>
        <p:nvSpPr>
          <p:cNvPr id="20" name="Text Placeholder 1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t-BR" smtClean="0"/>
              <a:t>1.</a:t>
            </a:r>
            <a:endParaRPr lang="pt-BR"/>
          </a:p>
        </p:txBody>
      </p:sp>
      <p:pic>
        <p:nvPicPr>
          <p:cNvPr id="7" name="Picture Placeholder 6" descr="temerprs.jpg"/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4"/>
          <a:stretch/>
        </p:blipFill>
        <p:spPr/>
      </p:pic>
    </p:spTree>
    <p:extLst>
      <p:ext uri="{BB962C8B-B14F-4D97-AF65-F5344CB8AC3E}">
        <p14:creationId xmlns:p14="http://schemas.microsoft.com/office/powerpoint/2010/main" val="176793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738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The PT / PMDB Relationship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 defTabSz="914400">
              <a:spcBef>
                <a:spcPct val="20000"/>
              </a:spcBef>
            </a:pPr>
            <a:r>
              <a:rPr lang="ms-MY" sz="1200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Key Milestones if Dilma survives</a:t>
            </a:r>
            <a:endParaRPr lang="en-US" sz="1200" b="1" dirty="0">
              <a:solidFill>
                <a:prstClr val="white">
                  <a:lumMod val="65000"/>
                </a:prstClr>
              </a:solidFill>
              <a:latin typeface="Source Sans Pro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534927" y="1583871"/>
            <a:ext cx="1695451" cy="1936033"/>
            <a:chOff x="6534927" y="1583871"/>
            <a:chExt cx="1695451" cy="1936033"/>
          </a:xfrm>
        </p:grpSpPr>
        <p:sp>
          <p:nvSpPr>
            <p:cNvPr id="14" name="Rounded Rectangle 13"/>
            <p:cNvSpPr/>
            <p:nvPr/>
          </p:nvSpPr>
          <p:spPr bwMode="gray">
            <a:xfrm>
              <a:off x="6629400" y="1657350"/>
              <a:ext cx="1371600" cy="1066800"/>
            </a:xfrm>
            <a:prstGeom prst="roundRect">
              <a:avLst/>
            </a:prstGeom>
            <a:solidFill>
              <a:schemeClr val="accent3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29400" y="3181350"/>
              <a:ext cx="160097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/>
              <a:r>
                <a:rPr lang="ms-MY" sz="1600" b="1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Source Sans Pro Light" pitchFamily="34" charset="0"/>
                </a:rPr>
                <a:t>Heavyweights</a:t>
              </a:r>
              <a:endParaRPr lang="ms-MY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Source Sans Pro Light" pitchFamily="34" charset="0"/>
              </a:endParaRPr>
            </a:p>
          </p:txBody>
        </p:sp>
        <p:sp>
          <p:nvSpPr>
            <p:cNvPr id="23" name="AutoShape 29"/>
            <p:cNvSpPr>
              <a:spLocks/>
            </p:cNvSpPr>
            <p:nvPr/>
          </p:nvSpPr>
          <p:spPr bwMode="auto">
            <a:xfrm>
              <a:off x="7003178" y="1893736"/>
              <a:ext cx="685296" cy="620864"/>
            </a:xfrm>
            <a:custGeom>
              <a:avLst/>
              <a:gdLst>
                <a:gd name="T0" fmla="+- 0 10736 439"/>
                <a:gd name="T1" fmla="*/ T0 w 20595"/>
                <a:gd name="T2" fmla="+- 0 10869 621"/>
                <a:gd name="T3" fmla="*/ 10869 h 20497"/>
                <a:gd name="T4" fmla="+- 0 10736 439"/>
                <a:gd name="T5" fmla="*/ T4 w 20595"/>
                <a:gd name="T6" fmla="+- 0 10869 621"/>
                <a:gd name="T7" fmla="*/ 10869 h 20497"/>
                <a:gd name="T8" fmla="+- 0 10736 439"/>
                <a:gd name="T9" fmla="*/ T8 w 20595"/>
                <a:gd name="T10" fmla="+- 0 10869 621"/>
                <a:gd name="T11" fmla="*/ 10869 h 20497"/>
                <a:gd name="T12" fmla="+- 0 10736 439"/>
                <a:gd name="T13" fmla="*/ T12 w 20595"/>
                <a:gd name="T14" fmla="+- 0 10869 621"/>
                <a:gd name="T15" fmla="*/ 10869 h 204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595" h="20497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gray">
            <a:xfrm>
              <a:off x="6534927" y="1583871"/>
              <a:ext cx="1560546" cy="1213758"/>
            </a:xfrm>
            <a:prstGeom prst="roundRect">
              <a:avLst/>
            </a:prstGeom>
            <a:noFill/>
            <a:ln w="63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637314" y="1589616"/>
            <a:ext cx="1545772" cy="1930288"/>
            <a:chOff x="4637314" y="1589616"/>
            <a:chExt cx="1545772" cy="1930288"/>
          </a:xfrm>
        </p:grpSpPr>
        <p:sp>
          <p:nvSpPr>
            <p:cNvPr id="13" name="Rounded Rectangle 12"/>
            <p:cNvSpPr/>
            <p:nvPr/>
          </p:nvSpPr>
          <p:spPr bwMode="gray">
            <a:xfrm>
              <a:off x="4724400" y="1657350"/>
              <a:ext cx="1371600" cy="1066800"/>
            </a:xfrm>
            <a:prstGeom prst="roundRect">
              <a:avLst/>
            </a:prstGeom>
            <a:solidFill>
              <a:schemeClr val="accent1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00600" y="3181350"/>
              <a:ext cx="12987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/>
              <a:r>
                <a:rPr lang="ms-MY" sz="1600" b="1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Source Sans Pro Light" pitchFamily="34" charset="0"/>
                </a:rPr>
                <a:t>Lava-Jato</a:t>
              </a:r>
              <a:endParaRPr lang="ms-MY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Source Sans Pro Light" pitchFamily="34" charset="0"/>
              </a:endParaRPr>
            </a:p>
          </p:txBody>
        </p:sp>
        <p:sp>
          <p:nvSpPr>
            <p:cNvPr id="24" name="AutoShape 59"/>
            <p:cNvSpPr>
              <a:spLocks/>
            </p:cNvSpPr>
            <p:nvPr/>
          </p:nvSpPr>
          <p:spPr bwMode="auto">
            <a:xfrm>
              <a:off x="5021706" y="1878729"/>
              <a:ext cx="686464" cy="685292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gray">
            <a:xfrm>
              <a:off x="4637314" y="1589616"/>
              <a:ext cx="1545772" cy="1202268"/>
            </a:xfrm>
            <a:prstGeom prst="roundRect">
              <a:avLst/>
            </a:prstGeom>
            <a:noFill/>
            <a:ln w="63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67001" y="1589616"/>
            <a:ext cx="1752598" cy="1930288"/>
            <a:chOff x="2667001" y="1589616"/>
            <a:chExt cx="1752598" cy="1930288"/>
          </a:xfrm>
        </p:grpSpPr>
        <p:sp>
          <p:nvSpPr>
            <p:cNvPr id="12" name="Rounded Rectangle 11"/>
            <p:cNvSpPr/>
            <p:nvPr/>
          </p:nvSpPr>
          <p:spPr bwMode="gray">
            <a:xfrm>
              <a:off x="2819400" y="1657350"/>
              <a:ext cx="1371600" cy="1066800"/>
            </a:xfrm>
            <a:prstGeom prst="roundRect">
              <a:avLst/>
            </a:prstGeom>
            <a:solidFill>
              <a:schemeClr val="accent6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67001" y="3181350"/>
              <a:ext cx="17525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/>
              <a:r>
                <a:rPr lang="ms-MY" sz="1600" b="1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Source Sans Pro Light" pitchFamily="34" charset="0"/>
                </a:rPr>
                <a:t>Party Convention</a:t>
              </a:r>
              <a:endParaRPr lang="ms-MY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Source Sans Pro Light" pitchFamily="34" charset="0"/>
              </a:endParaRPr>
            </a:p>
          </p:txBody>
        </p:sp>
        <p:sp>
          <p:nvSpPr>
            <p:cNvPr id="25" name="AutoShape 112"/>
            <p:cNvSpPr>
              <a:spLocks/>
            </p:cNvSpPr>
            <p:nvPr/>
          </p:nvSpPr>
          <p:spPr bwMode="auto">
            <a:xfrm>
              <a:off x="3193179" y="1878456"/>
              <a:ext cx="685292" cy="686464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gray">
            <a:xfrm>
              <a:off x="2732314" y="1589616"/>
              <a:ext cx="1545772" cy="1202268"/>
            </a:xfrm>
            <a:prstGeom prst="roundRect">
              <a:avLst/>
            </a:prstGeom>
            <a:noFill/>
            <a:ln w="63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27314" y="1589616"/>
            <a:ext cx="1545772" cy="1930288"/>
            <a:chOff x="827314" y="1589616"/>
            <a:chExt cx="1545772" cy="1930288"/>
          </a:xfrm>
        </p:grpSpPr>
        <p:sp>
          <p:nvSpPr>
            <p:cNvPr id="9" name="Rounded Rectangle 8"/>
            <p:cNvSpPr/>
            <p:nvPr/>
          </p:nvSpPr>
          <p:spPr bwMode="gray">
            <a:xfrm>
              <a:off x="914400" y="1657350"/>
              <a:ext cx="1371600" cy="1066800"/>
            </a:xfrm>
            <a:prstGeom prst="roundRect">
              <a:avLst/>
            </a:prstGeom>
            <a:solidFill>
              <a:schemeClr val="accent4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90600" y="3181350"/>
              <a:ext cx="12987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/>
              <a:r>
                <a:rPr lang="ms-MY" sz="1600" b="1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Source Sans Pro Light" pitchFamily="34" charset="0"/>
                </a:rPr>
                <a:t>Party Leader</a:t>
              </a:r>
              <a:endParaRPr lang="ms-MY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Source Sans Pro Light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211979" y="1878729"/>
              <a:ext cx="685292" cy="685292"/>
              <a:chOff x="2708420" y="2187576"/>
              <a:chExt cx="366050" cy="366050"/>
            </a:xfrm>
            <a:solidFill>
              <a:schemeClr val="bg1"/>
            </a:solidFill>
          </p:grpSpPr>
          <p:sp>
            <p:nvSpPr>
              <p:cNvPr id="26" name="AutoShape 126"/>
              <p:cNvSpPr>
                <a:spLocks/>
              </p:cNvSpPr>
              <p:nvPr/>
            </p:nvSpPr>
            <p:spPr bwMode="auto">
              <a:xfrm>
                <a:off x="2708420" y="2187576"/>
                <a:ext cx="366050" cy="366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</a:endParaRPr>
              </a:p>
            </p:txBody>
          </p:sp>
          <p:sp>
            <p:nvSpPr>
              <p:cNvPr id="27" name="AutoShape 127"/>
              <p:cNvSpPr>
                <a:spLocks/>
              </p:cNvSpPr>
              <p:nvPr/>
            </p:nvSpPr>
            <p:spPr bwMode="auto">
              <a:xfrm>
                <a:off x="2856717" y="2244517"/>
                <a:ext cx="86350" cy="857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 bwMode="gray">
            <a:xfrm>
              <a:off x="827314" y="1589616"/>
              <a:ext cx="1545772" cy="1202268"/>
            </a:xfrm>
            <a:prstGeom prst="roundRect">
              <a:avLst/>
            </a:prstGeom>
            <a:noFill/>
            <a:ln w="63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32" name="Picture 31" descr="Logo_Arko_2015_M_Preto_transp.png"/>
          <p:cNvPicPr>
            <a:picLocks noChangeAspect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20038"/>
            <a:ext cx="1884289" cy="3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Key Actors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pic>
        <p:nvPicPr>
          <p:cNvPr id="3" name="Picture 2" descr="dilma-blog-do-parlar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5" y="1402171"/>
            <a:ext cx="1040605" cy="1040605"/>
          </a:xfrm>
          <a:prstGeom prst="rect">
            <a:avLst/>
          </a:prstGeom>
        </p:spPr>
      </p:pic>
      <p:pic>
        <p:nvPicPr>
          <p:cNvPr id="4" name="Picture 3" descr="tem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67096"/>
            <a:ext cx="1434239" cy="1075679"/>
          </a:xfrm>
          <a:prstGeom prst="rect">
            <a:avLst/>
          </a:prstGeom>
        </p:spPr>
      </p:pic>
      <p:pic>
        <p:nvPicPr>
          <p:cNvPr id="5" name="Picture 4" descr="eduardo_fo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62" y="1402171"/>
            <a:ext cx="1354763" cy="1045014"/>
          </a:xfrm>
          <a:prstGeom prst="rect">
            <a:avLst/>
          </a:prstGeom>
        </p:spPr>
      </p:pic>
      <p:pic>
        <p:nvPicPr>
          <p:cNvPr id="6" name="Picture 5" descr="Screen Shot 2016-01-11 at 3.48.06 PM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4" b="99213" l="1389" r="98485">
                        <a14:foregroundMark x1="3409" y1="88780" x2="3409" y2="88780"/>
                        <a14:foregroundMark x1="3409" y1="72047" x2="3409" y2="72047"/>
                        <a14:foregroundMark x1="19697" y1="55315" x2="19697" y2="55315"/>
                        <a14:foregroundMark x1="21338" y1="31496" x2="21338" y2="31496"/>
                        <a14:foregroundMark x1="8460" y1="22638" x2="8460" y2="22638"/>
                        <a14:foregroundMark x1="8460" y1="11614" x2="8460" y2="11614"/>
                        <a14:foregroundMark x1="65783" y1="10827" x2="65783" y2="10827"/>
                        <a14:foregroundMark x1="86237" y1="10039" x2="86237" y2="10039"/>
                        <a14:foregroundMark x1="92803" y1="17126" x2="92298" y2="21063"/>
                        <a14:foregroundMark x1="82576" y1="40945" x2="82576" y2="40945"/>
                        <a14:foregroundMark x1="92298" y1="70472" x2="92298" y2="70472"/>
                        <a14:foregroundMark x1="75505" y1="49803" x2="75505" y2="49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92" y="1335985"/>
            <a:ext cx="1725547" cy="1106790"/>
          </a:xfrm>
          <a:prstGeom prst="rect">
            <a:avLst/>
          </a:prstGeom>
        </p:spPr>
      </p:pic>
      <p:pic>
        <p:nvPicPr>
          <p:cNvPr id="7" name="Picture 6" descr="1413375147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879">
                        <a14:foregroundMark x1="79252" y1="59730" x2="79252" y2="59730"/>
                        <a14:foregroundMark x1="68224" y1="59730" x2="68224" y2="59730"/>
                        <a14:foregroundMark x1="76262" y1="27027" x2="76262" y2="27027"/>
                        <a14:foregroundMark x1="76822" y1="9730" x2="76822" y2="9730"/>
                        <a14:foregroundMark x1="91963" y1="16216" x2="91963" y2="16216"/>
                        <a14:foregroundMark x1="90093" y1="42162" x2="90093" y2="42162"/>
                        <a14:foregroundMark x1="83178" y1="43784" x2="83178" y2="43784"/>
                        <a14:foregroundMark x1="29533" y1="45405" x2="29533" y2="45405"/>
                        <a14:foregroundMark x1="3551" y1="67297" x2="3551" y2="67297"/>
                        <a14:foregroundMark x1="3551" y1="36216" x2="3551" y2="36216"/>
                        <a14:foregroundMark x1="4112" y1="7027" x2="4112" y2="7027"/>
                        <a14:foregroundMark x1="19252" y1="15405" x2="19252" y2="15405"/>
                        <a14:foregroundMark x1="16262" y1="31351" x2="16262" y2="31351"/>
                        <a14:foregroundMark x1="12150" y1="57297" x2="12150" y2="57297"/>
                        <a14:foregroundMark x1="26168" y1="30541" x2="26168" y2="30541"/>
                        <a14:foregroundMark x1="87290" y1="59730" x2="87290" y2="5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65" y="3108267"/>
            <a:ext cx="1527437" cy="1056358"/>
          </a:xfrm>
          <a:prstGeom prst="rect">
            <a:avLst/>
          </a:prstGeom>
        </p:spPr>
      </p:pic>
      <p:pic>
        <p:nvPicPr>
          <p:cNvPr id="8" name="Picture 7" descr="vT4DvUt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24" y="2897453"/>
            <a:ext cx="1267172" cy="1267172"/>
          </a:xfrm>
          <a:prstGeom prst="rect">
            <a:avLst/>
          </a:prstGeom>
        </p:spPr>
      </p:pic>
      <p:pic>
        <p:nvPicPr>
          <p:cNvPr id="9" name="Picture 8" descr="191031201502021.jp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100000" l="0" r="100000">
                        <a14:foregroundMark x1="88938" y1="52667" x2="88938" y2="52667"/>
                        <a14:foregroundMark x1="88938" y1="17667" x2="88938" y2="17667"/>
                        <a14:foregroundMark x1="16372" y1="6667" x2="16372" y2="6667"/>
                        <a14:foregroundMark x1="14159" y1="37667" x2="14159" y2="37667"/>
                        <a14:foregroundMark x1="14159" y1="63000" x2="14159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59" y="2897453"/>
            <a:ext cx="1181066" cy="1276746"/>
          </a:xfrm>
          <a:prstGeom prst="rect">
            <a:avLst/>
          </a:prstGeom>
        </p:spPr>
      </p:pic>
      <p:pic>
        <p:nvPicPr>
          <p:cNvPr id="10" name="Picture 9" descr="lula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50" y="3108267"/>
            <a:ext cx="1610889" cy="1073926"/>
          </a:xfrm>
          <a:prstGeom prst="rect">
            <a:avLst/>
          </a:prstGeom>
        </p:spPr>
      </p:pic>
      <p:pic>
        <p:nvPicPr>
          <p:cNvPr id="11" name="Picture 10" descr="Logo_Arko_2015_M_Preto_transp.png"/>
          <p:cNvPicPr>
            <a:picLocks noChangeAspect="1"/>
          </p:cNvPicPr>
          <p:nvPr/>
        </p:nvPicPr>
        <p:blipFill>
          <a:blip r:embed="rId13" cstate="print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20038"/>
            <a:ext cx="1884289" cy="3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58928" y="1508121"/>
            <a:ext cx="2721902" cy="2721902"/>
            <a:chOff x="1600200" y="1428750"/>
            <a:chExt cx="3183598" cy="3183598"/>
          </a:xfrm>
        </p:grpSpPr>
        <p:grpSp>
          <p:nvGrpSpPr>
            <p:cNvPr id="10" name="Group 9"/>
            <p:cNvGrpSpPr/>
            <p:nvPr/>
          </p:nvGrpSpPr>
          <p:grpSpPr>
            <a:xfrm>
              <a:off x="2667000" y="1657350"/>
              <a:ext cx="1828800" cy="1905794"/>
              <a:chOff x="2667000" y="1657350"/>
              <a:chExt cx="1828800" cy="1905794"/>
            </a:xfrm>
            <a:solidFill>
              <a:schemeClr val="accent4"/>
            </a:solidFill>
          </p:grpSpPr>
          <p:cxnSp>
            <p:nvCxnSpPr>
              <p:cNvPr id="6" name="Straight Connector 5"/>
              <p:cNvCxnSpPr/>
              <p:nvPr/>
            </p:nvCxnSpPr>
            <p:spPr>
              <a:xfrm rot="16200000" flipH="1">
                <a:off x="2628900" y="2609850"/>
                <a:ext cx="1905794" cy="794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667000" y="2647950"/>
                <a:ext cx="1828800" cy="1588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AutoShape 126"/>
            <p:cNvSpPr>
              <a:spLocks/>
            </p:cNvSpPr>
            <p:nvPr/>
          </p:nvSpPr>
          <p:spPr bwMode="auto">
            <a:xfrm>
              <a:off x="1600200" y="1428750"/>
              <a:ext cx="3183598" cy="31835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738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Institutions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ms-MY" sz="12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State under the spotlight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610928" y="1508121"/>
            <a:ext cx="2376958" cy="492443"/>
            <a:chOff x="381000" y="1428750"/>
            <a:chExt cx="2376958" cy="492443"/>
          </a:xfrm>
        </p:grpSpPr>
        <p:sp>
          <p:nvSpPr>
            <p:cNvPr id="28" name="Rectangle 27"/>
            <p:cNvSpPr/>
            <p:nvPr/>
          </p:nvSpPr>
          <p:spPr>
            <a:xfrm>
              <a:off x="381000" y="1428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ms-MY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itchFamily="34" charset="0"/>
                </a:rPr>
                <a:t>STF</a:t>
              </a:r>
            </a:p>
            <a:p>
              <a:pPr algn="r"/>
              <a:r>
                <a:rPr lang="ms-MY" sz="8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Holds the key for the impeachment and Lava-Jato proceedings.</a:t>
              </a:r>
              <a:endParaRPr lang="ms-MY" sz="8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20806" y="1560899"/>
              <a:ext cx="137152" cy="255730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10928" y="3032121"/>
            <a:ext cx="2483700" cy="492443"/>
            <a:chOff x="381000" y="2952750"/>
            <a:chExt cx="2483700" cy="492443"/>
          </a:xfrm>
        </p:grpSpPr>
        <p:sp>
          <p:nvSpPr>
            <p:cNvPr id="30" name="Rectangle 29"/>
            <p:cNvSpPr/>
            <p:nvPr/>
          </p:nvSpPr>
          <p:spPr>
            <a:xfrm>
              <a:off x="381000" y="2952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ms-MY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itchFamily="34" charset="0"/>
                </a:rPr>
                <a:t>Federal Police</a:t>
              </a:r>
            </a:p>
            <a:p>
              <a:pPr algn="r"/>
              <a:r>
                <a:rPr lang="ms-MY" sz="8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Ongoing Lava-Jato operation directly impacts political and economic world.</a:t>
              </a:r>
              <a:endParaRPr lang="ms-MY" sz="8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endParaRPr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2577446" y="3084899"/>
              <a:ext cx="287254" cy="255730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610928" y="3794121"/>
            <a:ext cx="2483866" cy="492443"/>
            <a:chOff x="381000" y="3714750"/>
            <a:chExt cx="2483866" cy="492443"/>
          </a:xfrm>
        </p:grpSpPr>
        <p:sp>
          <p:nvSpPr>
            <p:cNvPr id="31" name="Rectangle 30"/>
            <p:cNvSpPr/>
            <p:nvPr/>
          </p:nvSpPr>
          <p:spPr>
            <a:xfrm>
              <a:off x="381000" y="3714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ms-MY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itchFamily="34" charset="0"/>
                </a:rPr>
                <a:t>Congress</a:t>
              </a:r>
            </a:p>
            <a:p>
              <a:pPr algn="r"/>
              <a:r>
                <a:rPr lang="ms-MY" sz="8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Gatekeepers of the impeachment and battlefield of public policies.</a:t>
              </a:r>
              <a:endParaRPr lang="ms-MY" sz="8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77476" y="3845176"/>
              <a:ext cx="287390" cy="247854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610928" y="2270121"/>
            <a:ext cx="2436182" cy="492443"/>
            <a:chOff x="381000" y="2190750"/>
            <a:chExt cx="2436182" cy="492443"/>
          </a:xfrm>
        </p:grpSpPr>
        <p:sp>
          <p:nvSpPr>
            <p:cNvPr id="29" name="Rectangle 28"/>
            <p:cNvSpPr/>
            <p:nvPr/>
          </p:nvSpPr>
          <p:spPr>
            <a:xfrm>
              <a:off x="381000" y="2190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ms-MY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itchFamily="34" charset="0"/>
                </a:rPr>
                <a:t>TSE</a:t>
              </a:r>
            </a:p>
            <a:p>
              <a:pPr algn="r"/>
              <a:r>
                <a:rPr lang="ms-MY" sz="800" dirty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D</a:t>
              </a:r>
              <a:r>
                <a:rPr lang="ms-MY" sz="8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ecisive in the ruling of the D</a:t>
              </a:r>
              <a:r>
                <a:rPr lang="en-US" sz="800" dirty="0" err="1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i</a:t>
              </a:r>
              <a:r>
                <a:rPr lang="ms-MY" sz="800" dirty="0" smtClean="0">
                  <a:solidFill>
                    <a:schemeClr val="bg1">
                      <a:lumMod val="65000"/>
                    </a:schemeClr>
                  </a:solidFill>
                  <a:latin typeface="Source Sans Pro Light" pitchFamily="34" charset="0"/>
                </a:rPr>
                <a:t>lma-Temer ticket.</a:t>
              </a:r>
              <a:endParaRPr lang="ms-MY" sz="8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endParaRPr>
            </a:p>
          </p:txBody>
        </p:sp>
        <p:sp>
          <p:nvSpPr>
            <p:cNvPr id="37" name="Freeform 26"/>
            <p:cNvSpPr>
              <a:spLocks noEditPoints="1"/>
            </p:cNvSpPr>
            <p:nvPr/>
          </p:nvSpPr>
          <p:spPr bwMode="auto">
            <a:xfrm>
              <a:off x="2568916" y="2321266"/>
              <a:ext cx="248266" cy="248266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" name="Picture 2" descr="us_capit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09" y="3794121"/>
            <a:ext cx="546801" cy="546801"/>
          </a:xfrm>
          <a:prstGeom prst="rect">
            <a:avLst/>
          </a:prstGeom>
        </p:spPr>
      </p:pic>
      <p:pic>
        <p:nvPicPr>
          <p:cNvPr id="4" name="Picture 3" descr="s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94" y="3073846"/>
            <a:ext cx="480088" cy="480088"/>
          </a:xfrm>
          <a:prstGeom prst="rect">
            <a:avLst/>
          </a:prstGeom>
        </p:spPr>
      </p:pic>
      <p:pic>
        <p:nvPicPr>
          <p:cNvPr id="5" name="Picture 4" descr="scales_of_Balan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71" y="2297016"/>
            <a:ext cx="429911" cy="429911"/>
          </a:xfrm>
          <a:prstGeom prst="rect">
            <a:avLst/>
          </a:prstGeom>
        </p:spPr>
      </p:pic>
      <p:pic>
        <p:nvPicPr>
          <p:cNvPr id="7" name="Picture 6" descr="la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49" y="1499302"/>
            <a:ext cx="511661" cy="511661"/>
          </a:xfrm>
          <a:prstGeom prst="rect">
            <a:avLst/>
          </a:prstGeom>
        </p:spPr>
      </p:pic>
      <p:pic>
        <p:nvPicPr>
          <p:cNvPr id="42" name="Picture 41" descr="la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99" y="1907532"/>
            <a:ext cx="511661" cy="511661"/>
          </a:xfrm>
          <a:prstGeom prst="rect">
            <a:avLst/>
          </a:prstGeom>
        </p:spPr>
      </p:pic>
      <p:pic>
        <p:nvPicPr>
          <p:cNvPr id="44" name="Picture 43" descr="scales_of_Balan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70" y="1965321"/>
            <a:ext cx="429911" cy="429911"/>
          </a:xfrm>
          <a:prstGeom prst="rect">
            <a:avLst/>
          </a:prstGeom>
        </p:spPr>
      </p:pic>
      <p:pic>
        <p:nvPicPr>
          <p:cNvPr id="45" name="Picture 44" descr="s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72" y="2645630"/>
            <a:ext cx="480088" cy="480088"/>
          </a:xfrm>
          <a:prstGeom prst="rect">
            <a:avLst/>
          </a:prstGeom>
        </p:spPr>
      </p:pic>
      <p:pic>
        <p:nvPicPr>
          <p:cNvPr id="46" name="Picture 45" descr="us_capit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14" y="2584319"/>
            <a:ext cx="546801" cy="546801"/>
          </a:xfrm>
          <a:prstGeom prst="rect">
            <a:avLst/>
          </a:prstGeom>
        </p:spPr>
      </p:pic>
      <p:pic>
        <p:nvPicPr>
          <p:cNvPr id="47" name="Picture 46" descr="Logo_Arko_2015_M_Preto_transp.png"/>
          <p:cNvPicPr>
            <a:picLocks noChangeAspect="1"/>
          </p:cNvPicPr>
          <p:nvPr/>
        </p:nvPicPr>
        <p:blipFill>
          <a:blip r:embed="rId6" cstate="print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20038"/>
            <a:ext cx="1884289" cy="3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73858"/>
            <a:ext cx="8229600" cy="36909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Civil Society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57200" y="742950"/>
            <a:ext cx="822960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ms-MY" sz="12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What matters for the average voter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41252811"/>
              </p:ext>
            </p:extLst>
          </p:nvPr>
        </p:nvGraphicFramePr>
        <p:xfrm>
          <a:off x="304800" y="1200150"/>
          <a:ext cx="746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7993372" y="2114550"/>
            <a:ext cx="1150628" cy="901244"/>
            <a:chOff x="7993372" y="2114550"/>
            <a:chExt cx="1150628" cy="901244"/>
          </a:xfrm>
        </p:grpSpPr>
        <p:grpSp>
          <p:nvGrpSpPr>
            <p:cNvPr id="50" name="Group 32"/>
            <p:cNvGrpSpPr/>
            <p:nvPr/>
          </p:nvGrpSpPr>
          <p:grpSpPr>
            <a:xfrm>
              <a:off x="7993372" y="2114550"/>
              <a:ext cx="1150628" cy="215444"/>
              <a:chOff x="7993372" y="2114550"/>
              <a:chExt cx="1150628" cy="215444"/>
            </a:xfrm>
          </p:grpSpPr>
          <p:sp>
            <p:nvSpPr>
              <p:cNvPr id="60" name="Rectangle 23"/>
              <p:cNvSpPr/>
              <p:nvPr/>
            </p:nvSpPr>
            <p:spPr bwMode="gray">
              <a:xfrm>
                <a:off x="7993372" y="2190750"/>
                <a:ext cx="152400" cy="76200"/>
              </a:xfrm>
              <a:prstGeom prst="rect">
                <a:avLst/>
              </a:prstGeom>
              <a:solidFill>
                <a:schemeClr val="accent2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153400" y="2114550"/>
                <a:ext cx="990600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ms-MY" sz="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ource Sans Pro Light" pitchFamily="34" charset="0"/>
                  </a:rPr>
                  <a:t>Corruption</a:t>
                </a:r>
                <a:endParaRPr lang="ms-MY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 Light" pitchFamily="34" charset="0"/>
                </a:endParaRPr>
              </a:p>
            </p:txBody>
          </p:sp>
        </p:grpSp>
        <p:grpSp>
          <p:nvGrpSpPr>
            <p:cNvPr id="51" name="Group 33"/>
            <p:cNvGrpSpPr/>
            <p:nvPr/>
          </p:nvGrpSpPr>
          <p:grpSpPr>
            <a:xfrm>
              <a:off x="7993372" y="2343150"/>
              <a:ext cx="1150628" cy="215444"/>
              <a:chOff x="7993372" y="2343150"/>
              <a:chExt cx="1150628" cy="215444"/>
            </a:xfrm>
          </p:grpSpPr>
          <p:sp>
            <p:nvSpPr>
              <p:cNvPr id="58" name="Rectangle 24"/>
              <p:cNvSpPr/>
              <p:nvPr/>
            </p:nvSpPr>
            <p:spPr bwMode="gray">
              <a:xfrm>
                <a:off x="7993372" y="2419350"/>
                <a:ext cx="152400" cy="76200"/>
              </a:xfrm>
              <a:prstGeom prst="rect">
                <a:avLst/>
              </a:prstGeom>
              <a:solidFill>
                <a:schemeClr val="accent3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153400" y="2343150"/>
                <a:ext cx="990600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ms-MY" sz="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ource Sans Pro Light" pitchFamily="34" charset="0"/>
                  </a:rPr>
                  <a:t>Health</a:t>
                </a:r>
                <a:endParaRPr lang="ms-MY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 Light" pitchFamily="34" charset="0"/>
                </a:endParaRPr>
              </a:p>
            </p:txBody>
          </p:sp>
        </p:grpSp>
        <p:grpSp>
          <p:nvGrpSpPr>
            <p:cNvPr id="52" name="Group 34"/>
            <p:cNvGrpSpPr/>
            <p:nvPr/>
          </p:nvGrpSpPr>
          <p:grpSpPr>
            <a:xfrm>
              <a:off x="7993372" y="2571750"/>
              <a:ext cx="1150628" cy="215444"/>
              <a:chOff x="7993372" y="2571750"/>
              <a:chExt cx="1150628" cy="215444"/>
            </a:xfrm>
          </p:grpSpPr>
          <p:sp>
            <p:nvSpPr>
              <p:cNvPr id="56" name="Rectangle 55"/>
              <p:cNvSpPr/>
              <p:nvPr/>
            </p:nvSpPr>
            <p:spPr bwMode="gray">
              <a:xfrm>
                <a:off x="7993372" y="2647950"/>
                <a:ext cx="152400" cy="76200"/>
              </a:xfrm>
              <a:prstGeom prst="rect">
                <a:avLst/>
              </a:prstGeom>
              <a:solidFill>
                <a:schemeClr val="accent1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153400" y="2571750"/>
                <a:ext cx="990600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ms-MY" sz="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ource Sans Pro Light" pitchFamily="34" charset="0"/>
                  </a:rPr>
                  <a:t>Education</a:t>
                </a:r>
                <a:endParaRPr lang="ms-MY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 Light" pitchFamily="34" charset="0"/>
                </a:endParaRPr>
              </a:p>
            </p:txBody>
          </p:sp>
        </p:grpSp>
        <p:grpSp>
          <p:nvGrpSpPr>
            <p:cNvPr id="53" name="Group 35"/>
            <p:cNvGrpSpPr/>
            <p:nvPr/>
          </p:nvGrpSpPr>
          <p:grpSpPr>
            <a:xfrm>
              <a:off x="7993372" y="2800350"/>
              <a:ext cx="1150628" cy="215444"/>
              <a:chOff x="7993372" y="2800350"/>
              <a:chExt cx="1150628" cy="215444"/>
            </a:xfrm>
          </p:grpSpPr>
          <p:sp>
            <p:nvSpPr>
              <p:cNvPr id="54" name="Rectangle 53"/>
              <p:cNvSpPr/>
              <p:nvPr/>
            </p:nvSpPr>
            <p:spPr bwMode="gray">
              <a:xfrm>
                <a:off x="7993372" y="2876550"/>
                <a:ext cx="152400" cy="76200"/>
              </a:xfrm>
              <a:prstGeom prst="rect">
                <a:avLst/>
              </a:prstGeom>
              <a:solidFill>
                <a:schemeClr val="accent4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153400" y="2800350"/>
                <a:ext cx="990600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ms-MY" sz="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ource Sans Pro Light" pitchFamily="34" charset="0"/>
                  </a:rPr>
                  <a:t>Unemployment</a:t>
                </a:r>
                <a:endParaRPr lang="ms-MY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 Light" pitchFamily="34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7532169" y="4773679"/>
            <a:ext cx="13773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err="1" smtClean="0">
                <a:latin typeface="Source Sans Pro"/>
                <a:cs typeface="Source Sans Pro"/>
              </a:rPr>
              <a:t>Source</a:t>
            </a:r>
            <a:r>
              <a:rPr lang="pt-BR" sz="1000" dirty="0" smtClean="0">
                <a:latin typeface="Source Sans Pro"/>
                <a:cs typeface="Source Sans Pro"/>
              </a:rPr>
              <a:t>: Datafolha </a:t>
            </a:r>
            <a:r>
              <a:rPr lang="pt-BR" sz="1000" dirty="0" err="1" smtClean="0">
                <a:latin typeface="Source Sans Pro"/>
                <a:cs typeface="Source Sans Pro"/>
              </a:rPr>
              <a:t>Poll</a:t>
            </a:r>
            <a:endParaRPr lang="pt-BR" sz="1000" dirty="0">
              <a:latin typeface="Source Sans Pro"/>
              <a:cs typeface="Source Sans Pro"/>
            </a:endParaRPr>
          </a:p>
        </p:txBody>
      </p:sp>
      <p:pic>
        <p:nvPicPr>
          <p:cNvPr id="35" name="Picture 34" descr="Logo_Arko_2015_M_Preto_transp.png"/>
          <p:cNvPicPr>
            <a:picLocks noChangeAspect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20038"/>
            <a:ext cx="1884289" cy="3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1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6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F8D35E"/>
      </a:accent1>
      <a:accent2>
        <a:srgbClr val="1B6AA3"/>
      </a:accent2>
      <a:accent3>
        <a:srgbClr val="3FD5BA"/>
      </a:accent3>
      <a:accent4>
        <a:srgbClr val="F47264"/>
      </a:accent4>
      <a:accent5>
        <a:srgbClr val="8F8FBF"/>
      </a:accent5>
      <a:accent6>
        <a:srgbClr val="7CC8E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F8D35E"/>
      </a:accent1>
      <a:accent2>
        <a:srgbClr val="1B6AA3"/>
      </a:accent2>
      <a:accent3>
        <a:srgbClr val="3FD5BA"/>
      </a:accent3>
      <a:accent4>
        <a:srgbClr val="F47264"/>
      </a:accent4>
      <a:accent5>
        <a:srgbClr val="8F8FBF"/>
      </a:accent5>
      <a:accent6>
        <a:srgbClr val="7CC8E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Custom 1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F8D35E"/>
      </a:accent1>
      <a:accent2>
        <a:srgbClr val="1B6AA3"/>
      </a:accent2>
      <a:accent3>
        <a:srgbClr val="3FD5BA"/>
      </a:accent3>
      <a:accent4>
        <a:srgbClr val="F47264"/>
      </a:accent4>
      <a:accent5>
        <a:srgbClr val="8F8FBF"/>
      </a:accent5>
      <a:accent6>
        <a:srgbClr val="7CC8E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270</TotalTime>
  <Words>444</Words>
  <Application>Microsoft Office PowerPoint</Application>
  <PresentationFormat>On-screen Show (16:9)</PresentationFormat>
  <Paragraphs>83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Calibri</vt:lpstr>
      <vt:lpstr>FontAwesome</vt:lpstr>
      <vt:lpstr>Lato</vt:lpstr>
      <vt:lpstr>Lato Hairline</vt:lpstr>
      <vt:lpstr>Lato Light</vt:lpstr>
      <vt:lpstr>Lato Regular</vt:lpstr>
      <vt:lpstr>Open Sans</vt:lpstr>
      <vt:lpstr>Source Sans Pro</vt:lpstr>
      <vt:lpstr>Source Sans Pro ExtraLight</vt:lpstr>
      <vt:lpstr>Source Sans Pro Light</vt:lpstr>
      <vt:lpstr>Office Theme</vt:lpstr>
      <vt:lpstr>1_Office Theme</vt:lpstr>
      <vt:lpstr>2_Office Theme</vt:lpstr>
      <vt:lpstr>3_Office Theme</vt:lpstr>
      <vt:lpstr>4_Office Theme</vt:lpstr>
      <vt:lpstr>Brazil 2016</vt:lpstr>
      <vt:lpstr>Impeachment Timeline</vt:lpstr>
      <vt:lpstr>PowerPoint Presentation</vt:lpstr>
      <vt:lpstr>PowerPoint Presentation</vt:lpstr>
      <vt:lpstr>PowerPoint Presentation</vt:lpstr>
      <vt:lpstr>The PT / PMDB Relationship</vt:lpstr>
      <vt:lpstr>PowerPoint Presentation</vt:lpstr>
      <vt:lpstr>Institutions</vt:lpstr>
      <vt:lpstr>Civil Society</vt:lpstr>
      <vt:lpstr>What to expect in 2016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Lena</cp:lastModifiedBy>
  <cp:revision>55</cp:revision>
  <dcterms:created xsi:type="dcterms:W3CDTF">2010-04-12T23:12:02Z</dcterms:created>
  <dcterms:modified xsi:type="dcterms:W3CDTF">2016-01-14T14:50:47Z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